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5" r:id="rId2"/>
    <p:sldId id="274" r:id="rId3"/>
    <p:sldId id="280" r:id="rId4"/>
    <p:sldId id="271" r:id="rId5"/>
    <p:sldId id="281" r:id="rId6"/>
    <p:sldId id="279" r:id="rId7"/>
    <p:sldId id="276" r:id="rId8"/>
    <p:sldId id="278" r:id="rId9"/>
    <p:sldId id="257" r:id="rId10"/>
  </p:sldIdLst>
  <p:sldSz cx="9144000" cy="6858000" type="screen4x3"/>
  <p:notesSz cx="6742113" cy="987266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457B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89" autoAdjust="0"/>
  </p:normalViewPr>
  <p:slideViewPr>
    <p:cSldViewPr>
      <p:cViewPr>
        <p:scale>
          <a:sx n="100" d="100"/>
          <a:sy n="100" d="100"/>
        </p:scale>
        <p:origin x="-1932" y="-678"/>
      </p:cViewPr>
      <p:guideLst>
        <p:guide orient="horz" pos="2160"/>
        <p:guide pos="56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2580" y="-78"/>
      </p:cViewPr>
      <p:guideLst>
        <p:guide orient="horz" pos="3110"/>
        <p:guide pos="21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8971" y="0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dirty="0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7316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8971" y="9377316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C3AEC81-B7AA-4E73-9122-A59A5939C0E6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1647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8971" y="0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dirty="0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5537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212" y="4689515"/>
            <a:ext cx="5393690" cy="4442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16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8971" y="9377316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6621438-4293-487D-9212-1CCC13FD9656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57035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9083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90836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9083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90836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90836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90836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90836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9083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06B3EE-E78C-4A06-9B0E-57B1B7E9BB21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9076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FD8FE9-076F-4F94-9CBF-F979C3ECBD36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57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594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594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7EA0C5-D247-4A76-89D5-EF882FA8AF00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3065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B0C22A-EED4-4FB2-BAAB-8F9532ACB85C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3705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2D91B-9981-470C-A949-5D7E5432614D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3440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D4EF8C-855A-4904-93A4-EAE71FDB4EC9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7026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58D4FD-7FAC-40D0-A70E-48E8B9E43D0F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2228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07185D-0B96-4F98-A36B-71E982BAAAFB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3830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36189F-FE68-4488-9302-F0D5B7DFCE32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6495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85A40C-B44B-48AC-B221-9D202E283704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425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B9DEC7-DEB2-4AB5-99D4-988CB2E67C2A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020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8006175-AD3F-4440-8EE6-FB03E5BDE914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031" name="Picture 7" descr="AWLogo-we're with you-blue copy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5876925"/>
            <a:ext cx="3240087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tch1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949950"/>
            <a:ext cx="4864100" cy="60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2A457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2A457B"/>
          </a:solidFill>
          <a:latin typeface="Co Headlin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2A457B"/>
          </a:solidFill>
          <a:latin typeface="Co Headlin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2A457B"/>
          </a:solidFill>
          <a:latin typeface="Co Headlin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2A457B"/>
          </a:solidFill>
          <a:latin typeface="Co Headlin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2A457B"/>
          </a:solidFill>
          <a:latin typeface="Co Headlin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2A457B"/>
          </a:solidFill>
          <a:latin typeface="Co Headlin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2A457B"/>
          </a:solidFill>
          <a:latin typeface="Co Headlin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2A457B"/>
          </a:solidFill>
          <a:latin typeface="Co Headline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rgbClr val="2A457B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2A457B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2A457B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2A457B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A457B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A457B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A457B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A457B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A457B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13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0" y="0"/>
            <a:ext cx="9144413" cy="6858000"/>
          </a:xfrm>
          <a:prstGeom prst="roundRect">
            <a:avLst>
              <a:gd name="adj" fmla="val 5176"/>
            </a:avLst>
          </a:prstGeom>
          <a:solidFill>
            <a:srgbClr val="053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6021288"/>
            <a:ext cx="3131840" cy="51943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71600" y="548680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chemeClr val="bg1"/>
                </a:solidFill>
                <a:latin typeface="Co Headline" pitchFamily="34" charset="0"/>
              </a:rPr>
              <a:t> </a:t>
            </a:r>
            <a:endParaRPr lang="en-GB" sz="4000" dirty="0">
              <a:solidFill>
                <a:schemeClr val="bg1"/>
              </a:solidFill>
              <a:latin typeface="Co Headline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9048" y="707207"/>
            <a:ext cx="6997327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u="sng" dirty="0" smtClean="0">
                <a:solidFill>
                  <a:schemeClr val="bg1"/>
                </a:solidFill>
                <a:latin typeface="Co Headline" pitchFamily="34" charset="0"/>
              </a:rPr>
              <a:t>VIAMED </a:t>
            </a:r>
            <a:endParaRPr lang="en-GB" sz="4000" u="sng" dirty="0" smtClean="0">
              <a:solidFill>
                <a:schemeClr val="bg1"/>
              </a:solidFill>
              <a:latin typeface="Co Headline" pitchFamily="34" charset="0"/>
            </a:endParaRPr>
          </a:p>
          <a:p>
            <a:pPr algn="ctr"/>
            <a:r>
              <a:rPr lang="en-GB" sz="4000" u="sng" dirty="0" smtClean="0">
                <a:solidFill>
                  <a:schemeClr val="bg1"/>
                </a:solidFill>
                <a:effectLst/>
                <a:latin typeface="Co Headline" pitchFamily="34" charset="0"/>
              </a:rPr>
              <a:t>LIMITED</a:t>
            </a:r>
          </a:p>
          <a:p>
            <a:pPr algn="ctr"/>
            <a:endParaRPr lang="en-GB" sz="4000" dirty="0" smtClean="0">
              <a:solidFill>
                <a:schemeClr val="bg1"/>
              </a:solidFill>
              <a:effectLst/>
              <a:latin typeface="Co Headline" pitchFamily="34" charset="0"/>
            </a:endParaRPr>
          </a:p>
          <a:p>
            <a:pPr algn="ctr"/>
            <a:r>
              <a:rPr lang="en-GB" sz="3200" dirty="0" smtClean="0">
                <a:solidFill>
                  <a:schemeClr val="bg1"/>
                </a:solidFill>
                <a:effectLst/>
                <a:latin typeface="Co Headline" pitchFamily="34" charset="0"/>
              </a:rPr>
              <a:t>YOUR PENSION  &amp; </a:t>
            </a:r>
          </a:p>
          <a:p>
            <a:pPr algn="ctr"/>
            <a:r>
              <a:rPr lang="en-GB" sz="3200" dirty="0" smtClean="0">
                <a:solidFill>
                  <a:schemeClr val="bg1"/>
                </a:solidFill>
                <a:effectLst/>
                <a:latin typeface="Co Headline" pitchFamily="34" charset="0"/>
              </a:rPr>
              <a:t>AUTO ENROLMENT</a:t>
            </a:r>
          </a:p>
          <a:p>
            <a:pPr algn="ctr"/>
            <a:r>
              <a:rPr lang="en-GB" sz="3200" dirty="0" smtClean="0">
                <a:solidFill>
                  <a:schemeClr val="bg1"/>
                </a:solidFill>
                <a:latin typeface="Co Headline" pitchFamily="34" charset="0"/>
              </a:rPr>
              <a:t>December </a:t>
            </a:r>
            <a:r>
              <a:rPr lang="en-GB" sz="3200" dirty="0" smtClean="0">
                <a:solidFill>
                  <a:schemeClr val="bg1"/>
                </a:solidFill>
                <a:latin typeface="Co Headline" pitchFamily="34" charset="0"/>
              </a:rPr>
              <a:t>2016</a:t>
            </a:r>
            <a:endParaRPr lang="en-GB" sz="3200" dirty="0" smtClean="0">
              <a:solidFill>
                <a:schemeClr val="bg1"/>
              </a:solidFill>
              <a:effectLst/>
              <a:latin typeface="Co Headline" pitchFamily="34" charset="0"/>
            </a:endParaRPr>
          </a:p>
          <a:p>
            <a:endParaRPr lang="en-GB" sz="4000" dirty="0">
              <a:solidFill>
                <a:schemeClr val="bg1"/>
              </a:solidFill>
              <a:latin typeface="Co Headline" pitchFamily="34" charset="0"/>
            </a:endParaRPr>
          </a:p>
          <a:p>
            <a:endParaRPr lang="en-GB" sz="1600" dirty="0" smtClean="0">
              <a:solidFill>
                <a:schemeClr val="bg1"/>
              </a:solidFill>
              <a:effectLst/>
              <a:latin typeface="Co Headline" pitchFamily="34" charset="0"/>
            </a:endParaRPr>
          </a:p>
          <a:p>
            <a:endParaRPr lang="en-GB" sz="1600" dirty="0">
              <a:solidFill>
                <a:schemeClr val="bg1"/>
              </a:solidFill>
              <a:latin typeface="Co Headline" pitchFamily="34" charset="0"/>
            </a:endParaRPr>
          </a:p>
          <a:p>
            <a:endParaRPr lang="en-GB" sz="1600" dirty="0" smtClean="0">
              <a:solidFill>
                <a:schemeClr val="bg1"/>
              </a:solidFill>
              <a:effectLst/>
              <a:latin typeface="Co Headline" pitchFamily="34" charset="0"/>
            </a:endParaRPr>
          </a:p>
          <a:p>
            <a:r>
              <a:rPr lang="en-GB" sz="1600" dirty="0" smtClean="0">
                <a:solidFill>
                  <a:schemeClr val="bg1"/>
                </a:solidFill>
                <a:effectLst/>
                <a:latin typeface="Co Headline" pitchFamily="34" charset="0"/>
              </a:rPr>
              <a:t>David Porter Financial Planning Consultant</a:t>
            </a:r>
          </a:p>
          <a:p>
            <a:r>
              <a:rPr lang="en-GB" sz="1600" dirty="0" smtClean="0">
                <a:solidFill>
                  <a:schemeClr val="bg1"/>
                </a:solidFill>
                <a:latin typeface="Co Headline" pitchFamily="34" charset="0"/>
              </a:rPr>
              <a:t>07766 953454  </a:t>
            </a:r>
          </a:p>
          <a:p>
            <a:r>
              <a:rPr lang="en-GB" sz="1600" dirty="0" smtClean="0">
                <a:solidFill>
                  <a:schemeClr val="bg1"/>
                </a:solidFill>
                <a:latin typeface="Co Headline" pitchFamily="34" charset="0"/>
              </a:rPr>
              <a:t>david.porter@armstrongwatson.co.uk</a:t>
            </a:r>
            <a:endParaRPr lang="en-GB" sz="1600" dirty="0">
              <a:solidFill>
                <a:schemeClr val="bg1"/>
              </a:solidFill>
              <a:effectLst/>
              <a:latin typeface="Co Headli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30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13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0" y="0"/>
            <a:ext cx="9144413" cy="6858000"/>
          </a:xfrm>
          <a:prstGeom prst="roundRect">
            <a:avLst>
              <a:gd name="adj" fmla="val 5176"/>
            </a:avLst>
          </a:prstGeom>
          <a:solidFill>
            <a:srgbClr val="053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6021288"/>
            <a:ext cx="3131840" cy="51943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71600" y="548680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chemeClr val="bg1"/>
                </a:solidFill>
                <a:latin typeface="Co Headline" pitchFamily="34" charset="0"/>
              </a:rPr>
              <a:t> </a:t>
            </a:r>
            <a:endParaRPr lang="en-GB" sz="4000" dirty="0">
              <a:solidFill>
                <a:schemeClr val="bg1"/>
              </a:solidFill>
              <a:latin typeface="Co Headline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568" y="210026"/>
            <a:ext cx="7704856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u="sng" dirty="0" smtClean="0">
                <a:solidFill>
                  <a:schemeClr val="bg1"/>
                </a:solidFill>
                <a:effectLst/>
                <a:latin typeface="Co Headline" pitchFamily="34" charset="0"/>
              </a:rPr>
              <a:t>What is changing  &amp; why?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300" dirty="0" smtClean="0">
                <a:solidFill>
                  <a:schemeClr val="bg1"/>
                </a:solidFill>
                <a:latin typeface="Co Headline" pitchFamily="34" charset="0"/>
              </a:rPr>
              <a:t>From October 2012 employers required by law to contribute in to a good quality pension scheme for it’s employees.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300" dirty="0" smtClean="0">
                <a:solidFill>
                  <a:schemeClr val="bg1"/>
                </a:solidFill>
                <a:latin typeface="Co Headline" pitchFamily="34" charset="0"/>
              </a:rPr>
              <a:t>Government initiative to reduce reliance on state.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300" dirty="0" smtClean="0">
                <a:solidFill>
                  <a:schemeClr val="bg1"/>
                </a:solidFill>
                <a:effectLst/>
                <a:latin typeface="Co Headline" pitchFamily="34" charset="0"/>
              </a:rPr>
              <a:t>An employers staging date is determined by the number of it’s employees.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300" dirty="0" smtClean="0">
                <a:solidFill>
                  <a:schemeClr val="bg1"/>
                </a:solidFill>
                <a:latin typeface="Co Headline" pitchFamily="34" charset="0"/>
              </a:rPr>
              <a:t>Viamed’s ‘staging </a:t>
            </a:r>
            <a:r>
              <a:rPr lang="en-GB" sz="2300" dirty="0" smtClean="0">
                <a:solidFill>
                  <a:schemeClr val="bg1"/>
                </a:solidFill>
                <a:latin typeface="Co Headline" pitchFamily="34" charset="0"/>
              </a:rPr>
              <a:t>date’ is the 1</a:t>
            </a:r>
            <a:r>
              <a:rPr lang="en-GB" sz="2300" baseline="30000" dirty="0" smtClean="0">
                <a:solidFill>
                  <a:schemeClr val="bg1"/>
                </a:solidFill>
                <a:latin typeface="Co Headline" pitchFamily="34" charset="0"/>
              </a:rPr>
              <a:t>st</a:t>
            </a:r>
            <a:r>
              <a:rPr lang="en-GB" sz="2300" dirty="0" smtClean="0">
                <a:solidFill>
                  <a:schemeClr val="bg1"/>
                </a:solidFill>
                <a:latin typeface="Co Headline" pitchFamily="34" charset="0"/>
              </a:rPr>
              <a:t> </a:t>
            </a:r>
            <a:r>
              <a:rPr lang="en-GB" sz="2300" dirty="0" smtClean="0">
                <a:solidFill>
                  <a:schemeClr val="bg1"/>
                </a:solidFill>
                <a:latin typeface="Co Headline" pitchFamily="34" charset="0"/>
              </a:rPr>
              <a:t>January  2017, </a:t>
            </a:r>
            <a:endParaRPr lang="en-GB" sz="2300" dirty="0" smtClean="0">
              <a:solidFill>
                <a:schemeClr val="bg1"/>
              </a:solidFill>
              <a:latin typeface="Co Headline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300" dirty="0" smtClean="0">
                <a:solidFill>
                  <a:schemeClr val="bg1"/>
                </a:solidFill>
                <a:latin typeface="Co Headline" pitchFamily="34" charset="0"/>
              </a:rPr>
              <a:t>It is from this date </a:t>
            </a:r>
            <a:r>
              <a:rPr lang="en-GB" sz="2300" dirty="0" smtClean="0">
                <a:solidFill>
                  <a:schemeClr val="bg1"/>
                </a:solidFill>
                <a:latin typeface="Co Headline" pitchFamily="34" charset="0"/>
              </a:rPr>
              <a:t>Viamed </a:t>
            </a:r>
            <a:r>
              <a:rPr lang="en-GB" sz="2300" dirty="0" smtClean="0">
                <a:solidFill>
                  <a:schemeClr val="bg1"/>
                </a:solidFill>
                <a:latin typeface="Co Headline" pitchFamily="34" charset="0"/>
              </a:rPr>
              <a:t>will start contributing to your scheme.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300" dirty="0" smtClean="0">
                <a:solidFill>
                  <a:schemeClr val="bg1"/>
                </a:solidFill>
                <a:effectLst/>
                <a:latin typeface="Co Headline" pitchFamily="34" charset="0"/>
              </a:rPr>
              <a:t>Various providers have a Auto Enrolment offering including traditional life companies.</a:t>
            </a:r>
          </a:p>
          <a:p>
            <a:pPr algn="ctr"/>
            <a:endParaRPr lang="en-GB" sz="2400" dirty="0" smtClean="0">
              <a:solidFill>
                <a:schemeClr val="bg1"/>
              </a:solidFill>
              <a:effectLst/>
              <a:latin typeface="Co Headline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GB" sz="4000" dirty="0">
              <a:solidFill>
                <a:schemeClr val="bg1"/>
              </a:solidFill>
              <a:latin typeface="Co Headli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309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13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0" y="0"/>
            <a:ext cx="9144413" cy="6858000"/>
          </a:xfrm>
          <a:prstGeom prst="roundRect">
            <a:avLst>
              <a:gd name="adj" fmla="val 5176"/>
            </a:avLst>
          </a:prstGeom>
          <a:solidFill>
            <a:srgbClr val="053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6021288"/>
            <a:ext cx="3131840" cy="51943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71600" y="548680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u="sng" dirty="0" smtClean="0">
                <a:solidFill>
                  <a:schemeClr val="bg1"/>
                </a:solidFill>
                <a:latin typeface="Co Headline" pitchFamily="34" charset="0"/>
              </a:rPr>
              <a:t>Why is this Happening</a:t>
            </a:r>
            <a:endParaRPr lang="en-GB" sz="4000" u="sng" dirty="0">
              <a:solidFill>
                <a:schemeClr val="bg1"/>
              </a:solidFill>
              <a:latin typeface="Co Headline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1412776"/>
            <a:ext cx="76453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+mj-lt"/>
              </a:rPr>
              <a:t>The full basic state pension is £</a:t>
            </a:r>
            <a:r>
              <a:rPr lang="en-GB" sz="2400" dirty="0" smtClean="0">
                <a:solidFill>
                  <a:schemeClr val="bg1"/>
                </a:solidFill>
                <a:latin typeface="+mj-lt"/>
              </a:rPr>
              <a:t>119.30 </a:t>
            </a:r>
            <a:r>
              <a:rPr lang="en-GB" sz="2400" dirty="0">
                <a:solidFill>
                  <a:schemeClr val="bg1"/>
                </a:solidFill>
                <a:latin typeface="+mj-lt"/>
              </a:rPr>
              <a:t>per week for a single </a:t>
            </a:r>
            <a:r>
              <a:rPr lang="en-GB" sz="2400" dirty="0" smtClean="0">
                <a:solidFill>
                  <a:schemeClr val="bg1"/>
                </a:solidFill>
                <a:latin typeface="+mj-lt"/>
              </a:rPr>
              <a:t>person.</a:t>
            </a:r>
            <a:endParaRPr lang="en-GB" sz="2400" dirty="0">
              <a:solidFill>
                <a:schemeClr val="bg1"/>
              </a:solidFill>
              <a:latin typeface="+mj-lt"/>
            </a:endParaRP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+mj-lt"/>
              </a:rPr>
              <a:t>This is payable from State Pension Age, currently 65 for </a:t>
            </a:r>
            <a:r>
              <a:rPr lang="en-GB" sz="2400" dirty="0" smtClean="0">
                <a:solidFill>
                  <a:schemeClr val="bg1"/>
                </a:solidFill>
                <a:latin typeface="+mj-lt"/>
              </a:rPr>
              <a:t>men.</a:t>
            </a:r>
            <a:endParaRPr lang="en-GB" sz="2400" dirty="0">
              <a:solidFill>
                <a:schemeClr val="bg1"/>
              </a:solidFill>
              <a:latin typeface="+mj-lt"/>
            </a:endParaRP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+mj-lt"/>
              </a:rPr>
              <a:t>The government’s aim is to get more people to have another </a:t>
            </a:r>
            <a:r>
              <a:rPr lang="en-GB" sz="2400" dirty="0" smtClean="0">
                <a:solidFill>
                  <a:schemeClr val="bg1"/>
                </a:solidFill>
                <a:latin typeface="+mj-lt"/>
              </a:rPr>
              <a:t>income as well as </a:t>
            </a:r>
            <a:r>
              <a:rPr lang="en-GB" sz="2400" dirty="0">
                <a:solidFill>
                  <a:schemeClr val="bg1"/>
                </a:solidFill>
                <a:latin typeface="+mj-lt"/>
              </a:rPr>
              <a:t>the State Pension, when </a:t>
            </a:r>
            <a:r>
              <a:rPr lang="en-GB" sz="2400" dirty="0" smtClean="0">
                <a:solidFill>
                  <a:schemeClr val="bg1"/>
                </a:solidFill>
                <a:latin typeface="+mj-lt"/>
              </a:rPr>
              <a:t>you retire.</a:t>
            </a:r>
            <a:endParaRPr lang="en-GB" sz="2400" dirty="0">
              <a:solidFill>
                <a:schemeClr val="bg1"/>
              </a:solidFill>
              <a:latin typeface="+mj-lt"/>
            </a:endParaRP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+mj-lt"/>
              </a:rPr>
              <a:t>Employers will enrol their workers automatically into a workplace pension scheme to make it easier for people to start </a:t>
            </a:r>
            <a:r>
              <a:rPr lang="en-GB" sz="2400" dirty="0" smtClean="0">
                <a:solidFill>
                  <a:schemeClr val="bg1"/>
                </a:solidFill>
                <a:latin typeface="+mj-lt"/>
              </a:rPr>
              <a:t>saving.</a:t>
            </a:r>
            <a:endParaRPr lang="en-GB" sz="2400" dirty="0">
              <a:solidFill>
                <a:schemeClr val="bg1"/>
              </a:solidFill>
              <a:latin typeface="+mj-lt"/>
            </a:endParaRPr>
          </a:p>
          <a:p>
            <a:endParaRPr lang="en-GB" sz="2800" dirty="0" smtClean="0">
              <a:solidFill>
                <a:schemeClr val="bg1"/>
              </a:solidFill>
              <a:latin typeface="Co Headline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GB" sz="2800" dirty="0" smtClean="0">
              <a:solidFill>
                <a:schemeClr val="bg1"/>
              </a:solidFill>
              <a:effectLst/>
              <a:latin typeface="Co Headline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GB" sz="2800" dirty="0" smtClean="0">
              <a:solidFill>
                <a:schemeClr val="bg1"/>
              </a:solidFill>
              <a:latin typeface="Co Headline" pitchFamily="34" charset="0"/>
            </a:endParaRPr>
          </a:p>
          <a:p>
            <a:pPr algn="ctr"/>
            <a:endParaRPr lang="en-GB" sz="2800" dirty="0">
              <a:solidFill>
                <a:schemeClr val="bg1"/>
              </a:solidFill>
              <a:effectLst/>
              <a:latin typeface="Co Headli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441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13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0" y="0"/>
            <a:ext cx="9144413" cy="6858000"/>
          </a:xfrm>
          <a:prstGeom prst="roundRect">
            <a:avLst>
              <a:gd name="adj" fmla="val 5176"/>
            </a:avLst>
          </a:prstGeom>
          <a:solidFill>
            <a:srgbClr val="053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6021288"/>
            <a:ext cx="3131840" cy="51943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71600" y="548680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chemeClr val="bg1"/>
                </a:solidFill>
                <a:latin typeface="Co Headline" pitchFamily="34" charset="0"/>
              </a:rPr>
              <a:t> </a:t>
            </a:r>
            <a:r>
              <a:rPr lang="en-GB" sz="4000" u="sng" dirty="0" smtClean="0">
                <a:solidFill>
                  <a:schemeClr val="bg1"/>
                </a:solidFill>
                <a:latin typeface="Co Headline" pitchFamily="34" charset="0"/>
              </a:rPr>
              <a:t>What if I don’t want to join?</a:t>
            </a:r>
            <a:endParaRPr lang="en-GB" sz="4000" u="sng" dirty="0">
              <a:solidFill>
                <a:schemeClr val="bg1"/>
              </a:solidFill>
              <a:latin typeface="Co Headline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1412776"/>
            <a:ext cx="76453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+mj-lt"/>
              </a:rPr>
              <a:t>You will receive a personal communication explaining </a:t>
            </a:r>
            <a:r>
              <a:rPr lang="en-GB" sz="2400" dirty="0" smtClean="0">
                <a:solidFill>
                  <a:schemeClr val="bg1"/>
                </a:solidFill>
                <a:latin typeface="+mj-lt"/>
              </a:rPr>
              <a:t>what </a:t>
            </a:r>
            <a:r>
              <a:rPr lang="en-GB" sz="2400" dirty="0">
                <a:solidFill>
                  <a:schemeClr val="bg1"/>
                </a:solidFill>
                <a:latin typeface="+mj-lt"/>
              </a:rPr>
              <a:t>you need to do if you wish to </a:t>
            </a:r>
            <a:r>
              <a:rPr lang="en-GB" sz="2400" dirty="0" smtClean="0">
                <a:solidFill>
                  <a:schemeClr val="bg1"/>
                </a:solidFill>
                <a:latin typeface="+mj-lt"/>
              </a:rPr>
              <a:t>opt-out.</a:t>
            </a:r>
            <a:endParaRPr lang="en-GB" sz="2400" dirty="0">
              <a:solidFill>
                <a:schemeClr val="bg1"/>
              </a:solidFill>
              <a:latin typeface="+mj-lt"/>
            </a:endParaRP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+mj-lt"/>
              </a:rPr>
              <a:t>BUT….consider this carefully</a:t>
            </a:r>
          </a:p>
          <a:p>
            <a:pPr marL="0" indent="0" algn="ctr">
              <a:buClr>
                <a:srgbClr val="C4DC00"/>
              </a:buClr>
              <a:buNone/>
            </a:pPr>
            <a:r>
              <a:rPr lang="en-GB" sz="2400" b="1" dirty="0">
                <a:solidFill>
                  <a:schemeClr val="bg1"/>
                </a:solidFill>
                <a:latin typeface="+mj-lt"/>
              </a:rPr>
              <a:t/>
            </a:r>
            <a:br>
              <a:rPr lang="en-GB" sz="2400" b="1" dirty="0">
                <a:solidFill>
                  <a:schemeClr val="bg1"/>
                </a:solidFill>
                <a:latin typeface="+mj-lt"/>
              </a:rPr>
            </a:br>
            <a:r>
              <a:rPr lang="en-GB" sz="4000" b="1" dirty="0">
                <a:solidFill>
                  <a:schemeClr val="bg1"/>
                </a:solidFill>
                <a:latin typeface="+mj-lt"/>
                <a:cs typeface="Cambria"/>
              </a:rPr>
              <a:t>Every £20 going </a:t>
            </a:r>
            <a:br>
              <a:rPr lang="en-GB" sz="4000" b="1" dirty="0">
                <a:solidFill>
                  <a:schemeClr val="bg1"/>
                </a:solidFill>
                <a:latin typeface="+mj-lt"/>
                <a:cs typeface="Cambria"/>
              </a:rPr>
            </a:br>
            <a:r>
              <a:rPr lang="en-GB" sz="4000" b="1" dirty="0">
                <a:solidFill>
                  <a:schemeClr val="bg1"/>
                </a:solidFill>
                <a:latin typeface="+mj-lt"/>
                <a:cs typeface="Cambria"/>
              </a:rPr>
              <a:t>into your pot has </a:t>
            </a:r>
            <a:br>
              <a:rPr lang="en-GB" sz="4000" b="1" dirty="0">
                <a:solidFill>
                  <a:schemeClr val="bg1"/>
                </a:solidFill>
                <a:latin typeface="+mj-lt"/>
                <a:cs typeface="Cambria"/>
              </a:rPr>
            </a:br>
            <a:r>
              <a:rPr lang="en-GB" sz="4000" b="1" dirty="0">
                <a:solidFill>
                  <a:schemeClr val="bg1"/>
                </a:solidFill>
                <a:latin typeface="+mj-lt"/>
                <a:cs typeface="Cambria"/>
              </a:rPr>
              <a:t>only cost you £8!</a:t>
            </a:r>
          </a:p>
          <a:p>
            <a:endParaRPr lang="en-GB" sz="2800" dirty="0" smtClean="0">
              <a:solidFill>
                <a:schemeClr val="bg1"/>
              </a:solidFill>
              <a:latin typeface="Co Headline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GB" sz="2800" dirty="0" smtClean="0">
              <a:solidFill>
                <a:schemeClr val="bg1"/>
              </a:solidFill>
              <a:effectLst/>
              <a:latin typeface="Co Headline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GB" sz="2800" dirty="0" smtClean="0">
              <a:solidFill>
                <a:schemeClr val="bg1"/>
              </a:solidFill>
              <a:latin typeface="Co Headline" pitchFamily="34" charset="0"/>
            </a:endParaRPr>
          </a:p>
          <a:p>
            <a:pPr algn="ctr"/>
            <a:endParaRPr lang="en-GB" sz="2800" dirty="0">
              <a:solidFill>
                <a:schemeClr val="bg1"/>
              </a:solidFill>
              <a:effectLst/>
              <a:latin typeface="Co Headli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502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13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0" y="0"/>
            <a:ext cx="9144413" cy="6858000"/>
          </a:xfrm>
          <a:prstGeom prst="roundRect">
            <a:avLst>
              <a:gd name="adj" fmla="val 5176"/>
            </a:avLst>
          </a:prstGeom>
          <a:solidFill>
            <a:srgbClr val="053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6021288"/>
            <a:ext cx="3131840" cy="51943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71600" y="548680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u="sng" dirty="0" smtClean="0">
                <a:solidFill>
                  <a:schemeClr val="bg1"/>
                </a:solidFill>
                <a:latin typeface="Co Headline" pitchFamily="34" charset="0"/>
              </a:rPr>
              <a:t> Legal &amp; General</a:t>
            </a:r>
            <a:endParaRPr lang="en-GB" sz="4000" u="sng" dirty="0">
              <a:solidFill>
                <a:schemeClr val="bg1"/>
              </a:solidFill>
              <a:latin typeface="Co Headline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1412776"/>
            <a:ext cx="76453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One of the UK’s Leading Financial Institutions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Over 9m Customers and Thousands of employers</a:t>
            </a:r>
            <a:endParaRPr lang="en-GB" sz="2400" dirty="0" smtClean="0">
              <a:solidFill>
                <a:schemeClr val="bg1"/>
              </a:solidFill>
              <a:effectLst/>
              <a:latin typeface="Co Headline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0.5% pa AMC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sz="2400" smtClean="0">
                <a:solidFill>
                  <a:schemeClr val="bg1"/>
                </a:solidFill>
                <a:latin typeface="Co Headline" pitchFamily="34" charset="0"/>
              </a:rPr>
              <a:t>Manages </a:t>
            </a: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£275 Billion Pounds of Investments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Multiple Fund Options to suit your needs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Award winning provider &amp; Investment strategy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Dedicated Helpline both phone &amp; online to deal with member queries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Full online access available</a:t>
            </a:r>
          </a:p>
          <a:p>
            <a:endParaRPr lang="en-GB" sz="2800" dirty="0" smtClean="0">
              <a:solidFill>
                <a:schemeClr val="bg1"/>
              </a:solidFill>
              <a:latin typeface="Co Headline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GB" sz="2800" dirty="0" smtClean="0">
              <a:solidFill>
                <a:schemeClr val="bg1"/>
              </a:solidFill>
              <a:effectLst/>
              <a:latin typeface="Co Headline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GB" sz="2800" dirty="0" smtClean="0">
              <a:solidFill>
                <a:schemeClr val="bg1"/>
              </a:solidFill>
              <a:latin typeface="Co Headline" pitchFamily="34" charset="0"/>
            </a:endParaRPr>
          </a:p>
          <a:p>
            <a:pPr algn="ctr"/>
            <a:endParaRPr lang="en-GB" sz="2800" dirty="0">
              <a:solidFill>
                <a:schemeClr val="bg1"/>
              </a:solidFill>
              <a:effectLst/>
              <a:latin typeface="Co Headli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441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13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0" y="0"/>
            <a:ext cx="9144413" cy="6858000"/>
          </a:xfrm>
          <a:prstGeom prst="roundRect">
            <a:avLst>
              <a:gd name="adj" fmla="val 5176"/>
            </a:avLst>
          </a:prstGeom>
          <a:solidFill>
            <a:srgbClr val="053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6021288"/>
            <a:ext cx="3131840" cy="51943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8524" y="548680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chemeClr val="bg1"/>
                </a:solidFill>
                <a:latin typeface="Co Headline" pitchFamily="34" charset="0"/>
              </a:rPr>
              <a:t> </a:t>
            </a:r>
            <a:r>
              <a:rPr lang="en-GB" sz="4000" u="sng" dirty="0" smtClean="0">
                <a:solidFill>
                  <a:schemeClr val="bg1"/>
                </a:solidFill>
                <a:latin typeface="Co Headline" pitchFamily="34" charset="0"/>
              </a:rPr>
              <a:t>Fund choice</a:t>
            </a:r>
            <a:endParaRPr lang="en-GB" sz="4000" u="sng" dirty="0">
              <a:solidFill>
                <a:schemeClr val="bg1"/>
              </a:solidFill>
              <a:latin typeface="Co Headline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1412776"/>
            <a:ext cx="7645399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GB" sz="2600" dirty="0" smtClean="0">
                <a:solidFill>
                  <a:schemeClr val="bg1"/>
                </a:solidFill>
                <a:latin typeface="Co Headline" pitchFamily="34" charset="0"/>
              </a:rPr>
              <a:t>With Legal &amp; General you will have access to a wide range of funds.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sz="2600" dirty="0" smtClean="0">
                <a:solidFill>
                  <a:schemeClr val="bg1"/>
                </a:solidFill>
                <a:latin typeface="Co Headline" pitchFamily="34" charset="0"/>
              </a:rPr>
              <a:t>Initially your contributions will be invested in the default fund with L &amp; G.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sz="2600" dirty="0" smtClean="0">
                <a:solidFill>
                  <a:schemeClr val="bg1"/>
                </a:solidFill>
                <a:latin typeface="Co Headline" pitchFamily="34" charset="0"/>
              </a:rPr>
              <a:t>You will then be able to switch funds should you wish to by accessing your own individual online portal, where you will also be able to monitor the progress.</a:t>
            </a:r>
          </a:p>
          <a:p>
            <a:pPr marL="1371600" lvl="2" indent="-457200">
              <a:buFont typeface="Arial" pitchFamily="34" charset="0"/>
              <a:buChar char="•"/>
            </a:pPr>
            <a:endParaRPr lang="en-GB" sz="2400" dirty="0" smtClean="0">
              <a:solidFill>
                <a:schemeClr val="bg1"/>
              </a:solidFill>
              <a:latin typeface="Co Headline" pitchFamily="34" charset="0"/>
            </a:endParaRPr>
          </a:p>
          <a:p>
            <a:endParaRPr lang="en-GB" sz="2800" dirty="0" smtClean="0">
              <a:solidFill>
                <a:schemeClr val="bg1"/>
              </a:solidFill>
              <a:latin typeface="Co Headline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GB" sz="2800" dirty="0" smtClean="0">
              <a:solidFill>
                <a:schemeClr val="bg1"/>
              </a:solidFill>
              <a:effectLst/>
              <a:latin typeface="Co Headline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GB" sz="2800" dirty="0" smtClean="0">
              <a:solidFill>
                <a:schemeClr val="bg1"/>
              </a:solidFill>
              <a:latin typeface="Co Headline" pitchFamily="34" charset="0"/>
            </a:endParaRPr>
          </a:p>
          <a:p>
            <a:pPr algn="ctr"/>
            <a:endParaRPr lang="en-GB" sz="2800" dirty="0">
              <a:solidFill>
                <a:schemeClr val="bg1"/>
              </a:solidFill>
              <a:effectLst/>
              <a:latin typeface="Co Headli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908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13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0" y="0"/>
            <a:ext cx="9144413" cy="6858000"/>
          </a:xfrm>
          <a:prstGeom prst="roundRect">
            <a:avLst>
              <a:gd name="adj" fmla="val 5176"/>
            </a:avLst>
          </a:prstGeom>
          <a:solidFill>
            <a:srgbClr val="053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6021288"/>
            <a:ext cx="3131840" cy="51943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7544" y="548680"/>
            <a:ext cx="849694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chemeClr val="bg1"/>
                </a:solidFill>
                <a:latin typeface="Co Headline" pitchFamily="34" charset="0"/>
              </a:rPr>
              <a:t> </a:t>
            </a:r>
            <a:r>
              <a:rPr lang="en-GB" sz="4000" u="sng" dirty="0" smtClean="0">
                <a:solidFill>
                  <a:schemeClr val="bg1"/>
                </a:solidFill>
                <a:latin typeface="Co Headline" pitchFamily="34" charset="0"/>
              </a:rPr>
              <a:t>Your Personal contributions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Under the Auto Enrolment rules after October 2018 an employer has to contribute a maximum of 3% with remaining 5% coming from employee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Your contributions will be made up as follows from your salary,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Until </a:t>
            </a: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March 2018 </a:t>
            </a: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– 1%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April 2018 </a:t>
            </a: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to </a:t>
            </a: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March 2019 </a:t>
            </a: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– 3%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April 2019 </a:t>
            </a: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onwards – 5%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9612" y="1745521"/>
            <a:ext cx="7200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en-GB" sz="4000" dirty="0">
              <a:solidFill>
                <a:schemeClr val="bg1"/>
              </a:solidFill>
              <a:latin typeface="Co Headline" pitchFamily="34" charset="0"/>
            </a:endParaRPr>
          </a:p>
          <a:p>
            <a:pPr algn="ctr"/>
            <a:endParaRPr lang="en-GB" sz="4000" dirty="0">
              <a:solidFill>
                <a:schemeClr val="bg1"/>
              </a:solidFill>
              <a:effectLst/>
              <a:latin typeface="Co Headli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16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13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0" y="0"/>
            <a:ext cx="9144413" cy="6858000"/>
          </a:xfrm>
          <a:prstGeom prst="roundRect">
            <a:avLst>
              <a:gd name="adj" fmla="val 5176"/>
            </a:avLst>
          </a:prstGeom>
          <a:solidFill>
            <a:srgbClr val="053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6021288"/>
            <a:ext cx="3131840" cy="51943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7544" y="548680"/>
            <a:ext cx="84249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chemeClr val="bg1"/>
                </a:solidFill>
                <a:latin typeface="Co Headline" pitchFamily="34" charset="0"/>
              </a:rPr>
              <a:t> </a:t>
            </a:r>
            <a:r>
              <a:rPr lang="en-GB" sz="4000" u="sng" dirty="0" smtClean="0">
                <a:solidFill>
                  <a:schemeClr val="bg1"/>
                </a:solidFill>
                <a:latin typeface="Co Headline" pitchFamily="34" charset="0"/>
              </a:rPr>
              <a:t>Your Employers contributions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As well as your contributions, your employer will make the following contributions on your behalf</a:t>
            </a: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Until March 2018 – 1%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April 2018 to March 2019 – 2%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Co Headline" pitchFamily="34" charset="0"/>
              </a:rPr>
              <a:t>April 2019 onwards – 3%</a:t>
            </a:r>
            <a:endParaRPr lang="en-GB" sz="2400" dirty="0" smtClean="0">
              <a:solidFill>
                <a:schemeClr val="bg1"/>
              </a:solidFill>
              <a:latin typeface="Co Headli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97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2A457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sz="2400" dirty="0">
              <a:latin typeface="Times" charset="0"/>
            </a:endParaRPr>
          </a:p>
        </p:txBody>
      </p:sp>
      <p:pic>
        <p:nvPicPr>
          <p:cNvPr id="3077" name="Picture 5" descr="Values_Cover_0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6" y="620687"/>
            <a:ext cx="9144000" cy="5976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X:\Artwork\Logos\AW\Registered AW Logos\Accountants &amp; Financial Advisers\Accountants and Financial Advisers White No Background.t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832" y="5883796"/>
            <a:ext cx="3588992" cy="595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339752" y="423782"/>
            <a:ext cx="49685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0" b="1" u="sng" dirty="0" smtClean="0">
                <a:solidFill>
                  <a:schemeClr val="bg1"/>
                </a:solidFill>
                <a:latin typeface="Co Headline" pitchFamily="34" charset="0"/>
              </a:rPr>
              <a:t>QUESTIONS</a:t>
            </a:r>
            <a:endParaRPr lang="en-GB" sz="60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Co Headline"/>
        <a:ea typeface=""/>
        <a:cs typeface=""/>
      </a:majorFont>
      <a:minorFont>
        <a:latin typeface="Co Headline L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387</TotalTime>
  <Words>434</Words>
  <Application>Microsoft Office PowerPoint</Application>
  <PresentationFormat>On-screen Show (4:3)</PresentationFormat>
  <Paragraphs>65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blank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Porter</dc:creator>
  <cp:lastModifiedBy>Ed Cannon</cp:lastModifiedBy>
  <cp:revision>28</cp:revision>
  <cp:lastPrinted>2016-12-01T09:34:30Z</cp:lastPrinted>
  <dcterms:created xsi:type="dcterms:W3CDTF">2013-12-12T14:45:24Z</dcterms:created>
  <dcterms:modified xsi:type="dcterms:W3CDTF">2016-12-01T11:03:15Z</dcterms:modified>
</cp:coreProperties>
</file>