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1" r:id="rId4"/>
    <p:sldId id="262" r:id="rId5"/>
    <p:sldId id="264" r:id="rId6"/>
    <p:sldId id="258" r:id="rId7"/>
    <p:sldId id="259" r:id="rId8"/>
    <p:sldId id="260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3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FD6C7-4CD2-4075-89EA-7B362582B1B6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419FD5-6572-49A6-97AA-B9CC842E2AB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85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060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235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248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723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71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66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897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46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60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981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75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4CED3-CC9B-48BF-99A6-3A6CBDC5CD49}" type="datetimeFigureOut">
              <a:rPr lang="en-GB" smtClean="0"/>
              <a:t>20/03/2017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E90F1-341B-4AAD-BE64-786B8A6C0C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29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83036" y="1716783"/>
            <a:ext cx="1237344" cy="1030515"/>
            <a:chOff x="4706801" y="555650"/>
            <a:chExt cx="2351314" cy="1030515"/>
          </a:xfrm>
        </p:grpSpPr>
        <p:sp>
          <p:nvSpPr>
            <p:cNvPr id="4" name="Rounded Rectangle 3"/>
            <p:cNvSpPr/>
            <p:nvPr/>
          </p:nvSpPr>
          <p:spPr>
            <a:xfrm>
              <a:off x="4706801" y="555650"/>
              <a:ext cx="2351314" cy="103051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65484" y="762971"/>
              <a:ext cx="16546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IRAS FORM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39357" y="3437526"/>
            <a:ext cx="1517903" cy="1260356"/>
            <a:chOff x="4677130" y="574477"/>
            <a:chExt cx="2351314" cy="1773362"/>
          </a:xfrm>
        </p:grpSpPr>
        <p:sp>
          <p:nvSpPr>
            <p:cNvPr id="8" name="Rounded Rectangle 7"/>
            <p:cNvSpPr/>
            <p:nvPr/>
          </p:nvSpPr>
          <p:spPr>
            <a:xfrm>
              <a:off x="4677130" y="574477"/>
              <a:ext cx="2351314" cy="17733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807295" y="808023"/>
              <a:ext cx="196099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/>
                <a:t>STUDY</a:t>
              </a:r>
            </a:p>
            <a:p>
              <a:pPr algn="ctr"/>
              <a:r>
                <a:rPr lang="en-GB" dirty="0"/>
                <a:t>RELATED</a:t>
              </a:r>
            </a:p>
            <a:p>
              <a:pPr algn="ctr"/>
              <a:r>
                <a:rPr lang="en-GB" dirty="0"/>
                <a:t>MATERIALS</a:t>
              </a:r>
            </a:p>
          </p:txBody>
        </p:sp>
      </p:grpSp>
      <p:sp>
        <p:nvSpPr>
          <p:cNvPr id="10" name="Cross 9"/>
          <p:cNvSpPr/>
          <p:nvPr/>
        </p:nvSpPr>
        <p:spPr>
          <a:xfrm>
            <a:off x="678313" y="2934811"/>
            <a:ext cx="319314" cy="315202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/>
          <p:cNvGrpSpPr/>
          <p:nvPr/>
        </p:nvGrpSpPr>
        <p:grpSpPr>
          <a:xfrm>
            <a:off x="2091874" y="3667367"/>
            <a:ext cx="2258449" cy="1030515"/>
            <a:chOff x="4717142" y="555654"/>
            <a:chExt cx="2351314" cy="103051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2" name="Rounded Rectangle 11"/>
            <p:cNvSpPr/>
            <p:nvPr/>
          </p:nvSpPr>
          <p:spPr>
            <a:xfrm>
              <a:off x="4717142" y="555654"/>
              <a:ext cx="2351314" cy="10305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107792" y="762070"/>
              <a:ext cx="1654629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INITIAL ASSESSMENT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439890" y="1444686"/>
            <a:ext cx="2265708" cy="1030515"/>
            <a:chOff x="6617262" y="-170171"/>
            <a:chExt cx="2351314" cy="1030515"/>
          </a:xfrm>
        </p:grpSpPr>
        <p:sp>
          <p:nvSpPr>
            <p:cNvPr id="18" name="Rounded Rectangle 17"/>
            <p:cNvSpPr/>
            <p:nvPr/>
          </p:nvSpPr>
          <p:spPr>
            <a:xfrm>
              <a:off x="6617262" y="-170171"/>
              <a:ext cx="2351314" cy="1030515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887099" y="-105170"/>
              <a:ext cx="1654629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REC FAVOURABLE OPINION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717284" y="1529594"/>
            <a:ext cx="1433287" cy="1030515"/>
            <a:chOff x="4717142" y="555654"/>
            <a:chExt cx="2351314" cy="1030515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1" name="Rounded Rectangle 20"/>
            <p:cNvSpPr/>
            <p:nvPr/>
          </p:nvSpPr>
          <p:spPr>
            <a:xfrm>
              <a:off x="4717142" y="555654"/>
              <a:ext cx="2351314" cy="10305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973331" y="785949"/>
              <a:ext cx="1654629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REC REVIEW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186619" y="1529595"/>
            <a:ext cx="2173651" cy="1030515"/>
            <a:chOff x="4557484" y="548227"/>
            <a:chExt cx="2510971" cy="1030515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24" name="Rounded Rectangle 23"/>
            <p:cNvSpPr/>
            <p:nvPr/>
          </p:nvSpPr>
          <p:spPr>
            <a:xfrm>
              <a:off x="4557484" y="548227"/>
              <a:ext cx="2510971" cy="10305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984103" y="741720"/>
              <a:ext cx="1654629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REC VALIDATION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7258084" y="3667367"/>
            <a:ext cx="2123958" cy="1030515"/>
            <a:chOff x="4717142" y="555654"/>
            <a:chExt cx="2351314" cy="1030515"/>
          </a:xfrm>
        </p:grpSpPr>
        <p:sp>
          <p:nvSpPr>
            <p:cNvPr id="27" name="Rounded Rectangle 26"/>
            <p:cNvSpPr/>
            <p:nvPr/>
          </p:nvSpPr>
          <p:spPr>
            <a:xfrm>
              <a:off x="4717142" y="555654"/>
              <a:ext cx="2351314" cy="1030515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065484" y="687827"/>
              <a:ext cx="1654629" cy="40011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COLLATE APPROVALS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644909" y="3670026"/>
            <a:ext cx="2360586" cy="1030515"/>
            <a:chOff x="4811451" y="646921"/>
            <a:chExt cx="2351314" cy="1030515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0" name="Rounded Rectangle 29"/>
            <p:cNvSpPr/>
            <p:nvPr/>
          </p:nvSpPr>
          <p:spPr>
            <a:xfrm>
              <a:off x="4811451" y="646921"/>
              <a:ext cx="2351314" cy="10305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81600" y="870856"/>
              <a:ext cx="1654629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HRA ASSESSMENT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9913256" y="2366995"/>
            <a:ext cx="1988458" cy="1030515"/>
            <a:chOff x="4717142" y="555654"/>
            <a:chExt cx="2351314" cy="1030515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33" name="Rounded Rectangle 32"/>
            <p:cNvSpPr/>
            <p:nvPr/>
          </p:nvSpPr>
          <p:spPr>
            <a:xfrm>
              <a:off x="4717142" y="555654"/>
              <a:ext cx="2351314" cy="10305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065484" y="741023"/>
              <a:ext cx="1654629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HRA APPROVAL</a:t>
              </a: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9913256" y="3809513"/>
            <a:ext cx="1988458" cy="1030515"/>
            <a:chOff x="4717142" y="555654"/>
            <a:chExt cx="2351314" cy="1030515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36" name="Rounded Rectangle 35"/>
            <p:cNvSpPr/>
            <p:nvPr/>
          </p:nvSpPr>
          <p:spPr>
            <a:xfrm>
              <a:off x="4717142" y="555654"/>
              <a:ext cx="2351314" cy="10305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65484" y="741023"/>
              <a:ext cx="1654629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R&amp;D APPROVAL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9913256" y="5327653"/>
            <a:ext cx="1988458" cy="1030515"/>
            <a:chOff x="4717142" y="555654"/>
            <a:chExt cx="2351314" cy="1030515"/>
          </a:xfrm>
          <a:solidFill>
            <a:schemeClr val="accent6">
              <a:lumMod val="75000"/>
            </a:schemeClr>
          </a:solidFill>
        </p:grpSpPr>
        <p:sp>
          <p:nvSpPr>
            <p:cNvPr id="39" name="Rounded Rectangle 38"/>
            <p:cNvSpPr/>
            <p:nvPr/>
          </p:nvSpPr>
          <p:spPr>
            <a:xfrm>
              <a:off x="4717142" y="555654"/>
              <a:ext cx="2351314" cy="1030515"/>
            </a:xfrm>
            <a:prstGeom prst="round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065484" y="741023"/>
              <a:ext cx="1654629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dirty="0"/>
                <a:t>START STUDY</a:t>
              </a:r>
            </a:p>
          </p:txBody>
        </p:sp>
      </p:grpSp>
      <p:cxnSp>
        <p:nvCxnSpPr>
          <p:cNvPr id="43" name="Straight Arrow Connector 42"/>
          <p:cNvCxnSpPr>
            <a:endCxn id="24" idx="1"/>
          </p:cNvCxnSpPr>
          <p:nvPr/>
        </p:nvCxnSpPr>
        <p:spPr>
          <a:xfrm flipV="1">
            <a:off x="1326178" y="2044853"/>
            <a:ext cx="860441" cy="914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1326178" y="2959092"/>
            <a:ext cx="818442" cy="9146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24" idx="3"/>
            <a:endCxn id="21" idx="1"/>
          </p:cNvCxnSpPr>
          <p:nvPr/>
        </p:nvCxnSpPr>
        <p:spPr>
          <a:xfrm flipV="1">
            <a:off x="4360270" y="2044852"/>
            <a:ext cx="357014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21" idx="3"/>
          </p:cNvCxnSpPr>
          <p:nvPr/>
        </p:nvCxnSpPr>
        <p:spPr>
          <a:xfrm>
            <a:off x="6150571" y="2044852"/>
            <a:ext cx="28931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8" idx="2"/>
            <a:endCxn id="27" idx="0"/>
          </p:cNvCxnSpPr>
          <p:nvPr/>
        </p:nvCxnSpPr>
        <p:spPr>
          <a:xfrm>
            <a:off x="7572744" y="2475201"/>
            <a:ext cx="747319" cy="1192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2" idx="3"/>
            <a:endCxn id="30" idx="1"/>
          </p:cNvCxnSpPr>
          <p:nvPr/>
        </p:nvCxnSpPr>
        <p:spPr>
          <a:xfrm>
            <a:off x="4350323" y="4182625"/>
            <a:ext cx="294586" cy="2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30" idx="3"/>
            <a:endCxn id="27" idx="1"/>
          </p:cNvCxnSpPr>
          <p:nvPr/>
        </p:nvCxnSpPr>
        <p:spPr>
          <a:xfrm flipV="1">
            <a:off x="7005495" y="4182625"/>
            <a:ext cx="252589" cy="26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7" idx="3"/>
            <a:endCxn id="33" idx="1"/>
          </p:cNvCxnSpPr>
          <p:nvPr/>
        </p:nvCxnSpPr>
        <p:spPr>
          <a:xfrm flipV="1">
            <a:off x="9382042" y="2882253"/>
            <a:ext cx="531214" cy="1300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33" idx="2"/>
            <a:endCxn id="36" idx="0"/>
          </p:cNvCxnSpPr>
          <p:nvPr/>
        </p:nvCxnSpPr>
        <p:spPr>
          <a:xfrm>
            <a:off x="10907485" y="3397510"/>
            <a:ext cx="0" cy="412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36" idx="2"/>
            <a:endCxn id="39" idx="0"/>
          </p:cNvCxnSpPr>
          <p:nvPr/>
        </p:nvCxnSpPr>
        <p:spPr>
          <a:xfrm>
            <a:off x="10907485" y="4840028"/>
            <a:ext cx="0" cy="487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2877724" y="359606"/>
            <a:ext cx="51124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ETHICS APPROVAL PROCESS</a:t>
            </a:r>
          </a:p>
        </p:txBody>
      </p:sp>
    </p:spTree>
    <p:extLst>
      <p:ext uri="{BB962C8B-B14F-4D97-AF65-F5344CB8AC3E}">
        <p14:creationId xmlns:p14="http://schemas.microsoft.com/office/powerpoint/2010/main" val="1551330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365126"/>
            <a:ext cx="10515600" cy="708932"/>
          </a:xfrm>
        </p:spPr>
        <p:txBody>
          <a:bodyPr>
            <a:normAutofit/>
          </a:bodyPr>
          <a:lstStyle/>
          <a:p>
            <a:pPr algn="ctr"/>
            <a:r>
              <a:rPr lang="en-GB" sz="2700" b="1" dirty="0"/>
              <a:t>STUDY AMENDMENTS – NON SUBSTANTIAL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084" y="1364344"/>
            <a:ext cx="10515600" cy="5102905"/>
          </a:xfrm>
        </p:spPr>
        <p:txBody>
          <a:bodyPr/>
          <a:lstStyle/>
          <a:p>
            <a:r>
              <a:rPr lang="en-GB" dirty="0"/>
              <a:t>Complete non-substantial amendment form</a:t>
            </a:r>
          </a:p>
          <a:p>
            <a:r>
              <a:rPr lang="en-GB" dirty="0"/>
              <a:t>Email to HRA</a:t>
            </a:r>
          </a:p>
          <a:p>
            <a:r>
              <a:rPr lang="en-GB" dirty="0"/>
              <a:t>Categorised by HRA in 5 days</a:t>
            </a:r>
          </a:p>
          <a:p>
            <a:r>
              <a:rPr lang="en-GB" dirty="0"/>
              <a:t>Approval for non-substantial amendment </a:t>
            </a:r>
          </a:p>
          <a:p>
            <a:endParaRPr lang="en-GB" dirty="0"/>
          </a:p>
          <a:p>
            <a:r>
              <a:rPr lang="en-GB" dirty="0"/>
              <a:t>For all amendments – the study can continue in the meantime using the original REC approved documentation and protocol.</a:t>
            </a:r>
          </a:p>
          <a:p>
            <a:r>
              <a:rPr lang="en-GB" dirty="0"/>
              <a:t>Once the amendment is approved – then the newer protocol / study documentation can be used</a:t>
            </a:r>
          </a:p>
        </p:txBody>
      </p:sp>
    </p:spTree>
    <p:extLst>
      <p:ext uri="{BB962C8B-B14F-4D97-AF65-F5344CB8AC3E}">
        <p14:creationId xmlns:p14="http://schemas.microsoft.com/office/powerpoint/2010/main" val="300748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7" y="336097"/>
            <a:ext cx="10515600" cy="549275"/>
          </a:xfrm>
        </p:spPr>
        <p:txBody>
          <a:bodyPr>
            <a:normAutofit/>
          </a:bodyPr>
          <a:lstStyle/>
          <a:p>
            <a:pPr algn="ctr"/>
            <a:r>
              <a:rPr lang="en-GB" sz="3000" b="1" dirty="0"/>
              <a:t>IRAS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629" y="1128940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/>
              <a:t>Integrated Research Application System</a:t>
            </a:r>
          </a:p>
          <a:p>
            <a:r>
              <a:rPr lang="en-GB" dirty="0"/>
              <a:t>Online REC Form</a:t>
            </a:r>
          </a:p>
          <a:p>
            <a:r>
              <a:rPr lang="en-GB" dirty="0"/>
              <a:t>Study Related Materials</a:t>
            </a:r>
          </a:p>
          <a:p>
            <a:pPr lvl="1"/>
            <a:r>
              <a:rPr lang="en-GB" dirty="0"/>
              <a:t>Protocol</a:t>
            </a:r>
          </a:p>
          <a:p>
            <a:pPr lvl="1"/>
            <a:r>
              <a:rPr lang="en-GB" dirty="0"/>
              <a:t>Patient / Carer / Child Information Sheets</a:t>
            </a:r>
          </a:p>
          <a:p>
            <a:pPr lvl="1"/>
            <a:r>
              <a:rPr lang="en-GB" dirty="0"/>
              <a:t>Consent / Assent Forms</a:t>
            </a:r>
          </a:p>
          <a:p>
            <a:pPr lvl="1"/>
            <a:r>
              <a:rPr lang="en-GB" dirty="0"/>
              <a:t>Questionnaires / </a:t>
            </a:r>
            <a:r>
              <a:rPr lang="en-GB" dirty="0" err="1"/>
              <a:t>Proformas</a:t>
            </a:r>
            <a:endParaRPr lang="en-GB" dirty="0"/>
          </a:p>
          <a:p>
            <a:r>
              <a:rPr lang="en-GB" dirty="0"/>
              <a:t>Submit application &amp; paperwork via local NHS R&amp;D Department</a:t>
            </a:r>
          </a:p>
        </p:txBody>
      </p:sp>
    </p:spTree>
    <p:extLst>
      <p:ext uri="{BB962C8B-B14F-4D97-AF65-F5344CB8AC3E}">
        <p14:creationId xmlns:p14="http://schemas.microsoft.com/office/powerpoint/2010/main" val="3208571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9010"/>
            <a:ext cx="10515600" cy="839561"/>
          </a:xfrm>
        </p:spPr>
        <p:txBody>
          <a:bodyPr>
            <a:normAutofit/>
          </a:bodyPr>
          <a:lstStyle/>
          <a:p>
            <a:pPr algn="ctr"/>
            <a:r>
              <a:rPr lang="en-GB" sz="3000" b="1" dirty="0"/>
              <a:t>RESEARCH ETHICS COMMITTEE (REC)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2085" y="124505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Applications are reviewed by REC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Full REC Meeting</a:t>
            </a:r>
          </a:p>
          <a:p>
            <a:pPr lvl="1"/>
            <a:r>
              <a:rPr lang="en-GB" dirty="0"/>
              <a:t>Book a slot (usually get a slot within a month)</a:t>
            </a:r>
          </a:p>
          <a:p>
            <a:pPr lvl="1"/>
            <a:r>
              <a:rPr lang="en-GB" dirty="0"/>
              <a:t>Face to face meeting with the Ethics Committee (medical professionals; lay people within the community; scientists; retired professionals; vicars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pPr lvl="1"/>
            <a:endParaRPr lang="en-GB" dirty="0"/>
          </a:p>
          <a:p>
            <a:r>
              <a:rPr lang="en-GB" dirty="0"/>
              <a:t>Proportionate Review</a:t>
            </a:r>
          </a:p>
          <a:p>
            <a:pPr lvl="1"/>
            <a:r>
              <a:rPr lang="en-GB" dirty="0"/>
              <a:t>Studies that present minimal risk or burden for the participant and so are just reviewed by a sub-committee in a shorter timeframe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3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3526"/>
            <a:ext cx="10515600" cy="49121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000" b="1" dirty="0"/>
              <a:t>RESEARCH ETHICS COMMITTEE (REC)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4744"/>
            <a:ext cx="10515600" cy="59798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Purpose of REC is to consider:</a:t>
            </a:r>
          </a:p>
          <a:p>
            <a:r>
              <a:rPr lang="en-GB" b="1" dirty="0"/>
              <a:t>Purpose</a:t>
            </a:r>
          </a:p>
          <a:p>
            <a:pPr lvl="1"/>
            <a:r>
              <a:rPr lang="en-GB" dirty="0"/>
              <a:t>Is a purpose defined and will it be achieved</a:t>
            </a:r>
          </a:p>
          <a:p>
            <a:r>
              <a:rPr lang="en-GB" b="1" dirty="0"/>
              <a:t>Need</a:t>
            </a:r>
          </a:p>
          <a:p>
            <a:pPr lvl="1"/>
            <a:r>
              <a:rPr lang="en-GB" dirty="0"/>
              <a:t>Is the study worthwhile</a:t>
            </a:r>
          </a:p>
          <a:p>
            <a:r>
              <a:rPr lang="en-GB" b="1" dirty="0"/>
              <a:t>Design</a:t>
            </a:r>
          </a:p>
          <a:p>
            <a:pPr lvl="1"/>
            <a:r>
              <a:rPr lang="en-GB" dirty="0"/>
              <a:t>What are the risks, burdens and benefits to the subjects</a:t>
            </a:r>
          </a:p>
          <a:p>
            <a:r>
              <a:rPr lang="en-GB" b="1" dirty="0"/>
              <a:t>Recruitment</a:t>
            </a:r>
          </a:p>
          <a:p>
            <a:pPr lvl="1"/>
            <a:r>
              <a:rPr lang="en-GB" dirty="0"/>
              <a:t>Will the subjects be recruited fairly</a:t>
            </a:r>
          </a:p>
          <a:p>
            <a:r>
              <a:rPr lang="en-GB" b="1" dirty="0"/>
              <a:t>Consent</a:t>
            </a:r>
          </a:p>
          <a:p>
            <a:pPr lvl="1"/>
            <a:r>
              <a:rPr lang="en-GB" dirty="0"/>
              <a:t>Will there be fair assessment of subjects capacity to consent for themselves</a:t>
            </a:r>
          </a:p>
          <a:p>
            <a:pPr lvl="1"/>
            <a:r>
              <a:rPr lang="en-GB" dirty="0"/>
              <a:t>Will adequate information be given upon which subjects can decide</a:t>
            </a:r>
          </a:p>
          <a:p>
            <a:pPr lvl="1"/>
            <a:r>
              <a:rPr lang="en-GB" dirty="0"/>
              <a:t>Is it clear that there will be no coercion</a:t>
            </a:r>
          </a:p>
          <a:p>
            <a:r>
              <a:rPr lang="en-GB" b="1" dirty="0"/>
              <a:t>Confidentiality</a:t>
            </a:r>
          </a:p>
          <a:p>
            <a:pPr lvl="1"/>
            <a:r>
              <a:rPr lang="en-GB" dirty="0"/>
              <a:t>Will information about subjects be appropriately handled</a:t>
            </a:r>
          </a:p>
          <a:p>
            <a:r>
              <a:rPr lang="en-GB" b="1" dirty="0"/>
              <a:t>Redress</a:t>
            </a:r>
          </a:p>
          <a:p>
            <a:pPr lvl="1"/>
            <a:r>
              <a:rPr lang="en-GB" dirty="0"/>
              <a:t>Would there be fair redress if a subject were harmed in any way</a:t>
            </a:r>
          </a:p>
        </p:txBody>
      </p:sp>
    </p:spTree>
    <p:extLst>
      <p:ext uri="{BB962C8B-B14F-4D97-AF65-F5344CB8AC3E}">
        <p14:creationId xmlns:p14="http://schemas.microsoft.com/office/powerpoint/2010/main" val="1781152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3526"/>
            <a:ext cx="10515600" cy="491218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000" b="1" dirty="0"/>
              <a:t>RESEARCH ETHICS COMMITTEE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4744"/>
            <a:ext cx="10515600" cy="5979885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The application is reviewed by REC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Outcome decision of REC in writing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PROVISIONAL OPINION – Further information requested – (2 months to respond)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r>
              <a:rPr lang="en-GB" dirty="0"/>
              <a:t>UNFAVOURABLE OPINION – Modify &amp; resubmit or appeal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r>
              <a:rPr lang="en-GB" dirty="0"/>
              <a:t>FAVOURABLE OPINION WITH CONDITIONS</a:t>
            </a:r>
          </a:p>
          <a:p>
            <a:pPr marL="457200" lvl="1" indent="0">
              <a:buNone/>
            </a:pPr>
            <a:endParaRPr lang="en-GB" dirty="0"/>
          </a:p>
          <a:p>
            <a:pPr lvl="1"/>
            <a:r>
              <a:rPr lang="en-GB" dirty="0"/>
              <a:t>FAVOURABLE OPINION</a:t>
            </a:r>
          </a:p>
        </p:txBody>
      </p:sp>
    </p:spTree>
    <p:extLst>
      <p:ext uri="{BB962C8B-B14F-4D97-AF65-F5344CB8AC3E}">
        <p14:creationId xmlns:p14="http://schemas.microsoft.com/office/powerpoint/2010/main" val="123875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7961"/>
          </a:xfrm>
        </p:spPr>
        <p:txBody>
          <a:bodyPr>
            <a:normAutofit/>
          </a:bodyPr>
          <a:lstStyle/>
          <a:p>
            <a:pPr algn="ctr"/>
            <a:r>
              <a:rPr lang="en-GB" sz="2700" b="1" dirty="0"/>
              <a:t>HEALTH RESEARCH AUTHORITY APPROVAL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HRA approval is needed for studies that are led from England and involve the NHS</a:t>
            </a:r>
          </a:p>
          <a:p>
            <a:r>
              <a:rPr lang="en-GB" dirty="0"/>
              <a:t>Approval is sought alongside REC approval</a:t>
            </a:r>
          </a:p>
          <a:p>
            <a:r>
              <a:rPr lang="en-GB" dirty="0"/>
              <a:t>Usually occurs after REC approval</a:t>
            </a:r>
          </a:p>
        </p:txBody>
      </p:sp>
    </p:spTree>
    <p:extLst>
      <p:ext uri="{BB962C8B-B14F-4D97-AF65-F5344CB8AC3E}">
        <p14:creationId xmlns:p14="http://schemas.microsoft.com/office/powerpoint/2010/main" val="546103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0532"/>
          </a:xfrm>
        </p:spPr>
        <p:txBody>
          <a:bodyPr>
            <a:normAutofit/>
          </a:bodyPr>
          <a:lstStyle/>
          <a:p>
            <a:pPr algn="ctr"/>
            <a:r>
              <a:rPr lang="en-GB" sz="2700" b="1" dirty="0"/>
              <a:t>RESEARCH &amp; DEVELOPMENT APPROVAL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After ethics and HRA approval – need local NHS Trust R&amp;D approval</a:t>
            </a:r>
          </a:p>
          <a:p>
            <a:r>
              <a:rPr lang="en-GB" dirty="0"/>
              <a:t>Research Governance Framework of NHS Hospital</a:t>
            </a:r>
          </a:p>
          <a:p>
            <a:r>
              <a:rPr lang="en-GB" dirty="0"/>
              <a:t>Data protection principles</a:t>
            </a:r>
          </a:p>
          <a:p>
            <a:r>
              <a:rPr lang="en-GB" dirty="0"/>
              <a:t>Statutory Legislation</a:t>
            </a:r>
          </a:p>
          <a:p>
            <a:r>
              <a:rPr lang="en-GB" dirty="0"/>
              <a:t>Good Clinical Practice</a:t>
            </a:r>
          </a:p>
          <a:p>
            <a:r>
              <a:rPr lang="en-GB" dirty="0"/>
              <a:t>Contracts and Agreements</a:t>
            </a:r>
          </a:p>
          <a:p>
            <a:r>
              <a:rPr lang="en-GB" dirty="0"/>
              <a:t>Research Passports for non-NHS staff </a:t>
            </a:r>
          </a:p>
          <a:p>
            <a:r>
              <a:rPr lang="en-GB" dirty="0"/>
              <a:t>Budget / Finance sign off</a:t>
            </a:r>
          </a:p>
        </p:txBody>
      </p:sp>
    </p:spTree>
    <p:extLst>
      <p:ext uri="{BB962C8B-B14F-4D97-AF65-F5344CB8AC3E}">
        <p14:creationId xmlns:p14="http://schemas.microsoft.com/office/powerpoint/2010/main" val="1930515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365126"/>
            <a:ext cx="10515600" cy="708932"/>
          </a:xfrm>
        </p:spPr>
        <p:txBody>
          <a:bodyPr>
            <a:normAutofit/>
          </a:bodyPr>
          <a:lstStyle/>
          <a:p>
            <a:pPr algn="ctr"/>
            <a:r>
              <a:rPr lang="en-GB" sz="2700" b="1" dirty="0"/>
              <a:t>READY TO GO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R&amp;D announce the award to the Principal Investigator</a:t>
            </a:r>
          </a:p>
          <a:p>
            <a:r>
              <a:rPr lang="en-GB" dirty="0"/>
              <a:t>Start project</a:t>
            </a:r>
          </a:p>
        </p:txBody>
      </p:sp>
    </p:spTree>
    <p:extLst>
      <p:ext uri="{BB962C8B-B14F-4D97-AF65-F5344CB8AC3E}">
        <p14:creationId xmlns:p14="http://schemas.microsoft.com/office/powerpoint/2010/main" val="1315468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229" y="365126"/>
            <a:ext cx="10515600" cy="708932"/>
          </a:xfrm>
        </p:spPr>
        <p:txBody>
          <a:bodyPr>
            <a:normAutofit/>
          </a:bodyPr>
          <a:lstStyle/>
          <a:p>
            <a:pPr algn="ctr"/>
            <a:r>
              <a:rPr lang="en-GB" sz="2700" b="1" dirty="0"/>
              <a:t>STUDY AMENDMENTS - SUBSTANTIAL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4058"/>
            <a:ext cx="10515600" cy="510290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An amendment is a change to the research after a favourable ethical opinion has been given</a:t>
            </a:r>
          </a:p>
          <a:p>
            <a:r>
              <a:rPr lang="en-GB" dirty="0"/>
              <a:t>Substantial Amendment is an amendment to the terms of the REC application, protocol or supporting documentation that is likely to affect</a:t>
            </a:r>
          </a:p>
          <a:p>
            <a:pPr lvl="1"/>
            <a:r>
              <a:rPr lang="en-GB" dirty="0"/>
              <a:t>Safety or physical/mental integrity of participants</a:t>
            </a:r>
          </a:p>
          <a:p>
            <a:pPr lvl="1"/>
            <a:r>
              <a:rPr lang="en-GB" dirty="0"/>
              <a:t>Scientific value of the study</a:t>
            </a:r>
          </a:p>
          <a:p>
            <a:pPr lvl="1"/>
            <a:r>
              <a:rPr lang="en-GB" dirty="0"/>
              <a:t>Conduct or management of the study</a:t>
            </a:r>
          </a:p>
          <a:p>
            <a:pPr lvl="1"/>
            <a:r>
              <a:rPr lang="en-GB" dirty="0"/>
              <a:t>Quality of safety of medical device used in the study</a:t>
            </a:r>
          </a:p>
          <a:p>
            <a:r>
              <a:rPr lang="en-GB" dirty="0"/>
              <a:t>IRAS Substantial Amendment Form submitted to REC</a:t>
            </a:r>
          </a:p>
          <a:p>
            <a:r>
              <a:rPr lang="en-GB" dirty="0"/>
              <a:t>REC and HRA approve amendment (~35 days) </a:t>
            </a:r>
          </a:p>
        </p:txBody>
      </p:sp>
    </p:spTree>
    <p:extLst>
      <p:ext uri="{BB962C8B-B14F-4D97-AF65-F5344CB8AC3E}">
        <p14:creationId xmlns:p14="http://schemas.microsoft.com/office/powerpoint/2010/main" val="282039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522</Words>
  <Application>Microsoft Office PowerPoint</Application>
  <PresentationFormat>Widescreen</PresentationFormat>
  <Paragraphs>96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IRAS APPLICATION</vt:lpstr>
      <vt:lpstr>RESEARCH ETHICS COMMITTEE (REC)</vt:lpstr>
      <vt:lpstr>RESEARCH ETHICS COMMITTEE (REC)</vt:lpstr>
      <vt:lpstr>RESEARCH ETHICS COMMITTEE DECISIONS</vt:lpstr>
      <vt:lpstr>HEALTH RESEARCH AUTHORITY APPROVAL</vt:lpstr>
      <vt:lpstr>RESEARCH &amp; DEVELOPMENT APPROVAL</vt:lpstr>
      <vt:lpstr>READY TO GO</vt:lpstr>
      <vt:lpstr>STUDY AMENDMENTS - SUBSTANTIAL</vt:lpstr>
      <vt:lpstr>STUDY AMENDMENTS – NON SUBSTANTIAL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210</dc:creator>
  <cp:lastModifiedBy>Office 210</cp:lastModifiedBy>
  <cp:revision>16</cp:revision>
  <dcterms:created xsi:type="dcterms:W3CDTF">2017-03-19T11:21:20Z</dcterms:created>
  <dcterms:modified xsi:type="dcterms:W3CDTF">2017-03-20T10:49:23Z</dcterms:modified>
</cp:coreProperties>
</file>