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4"/>
  </p:sldMasterIdLst>
  <p:notesMasterIdLst>
    <p:notesMasterId r:id="rId26"/>
  </p:notesMasterIdLst>
  <p:sldIdLst>
    <p:sldId id="306" r:id="rId5"/>
    <p:sldId id="315" r:id="rId6"/>
    <p:sldId id="308" r:id="rId7"/>
    <p:sldId id="309" r:id="rId8"/>
    <p:sldId id="311" r:id="rId9"/>
    <p:sldId id="312" r:id="rId10"/>
    <p:sldId id="313" r:id="rId11"/>
    <p:sldId id="317" r:id="rId12"/>
    <p:sldId id="321" r:id="rId13"/>
    <p:sldId id="318" r:id="rId14"/>
    <p:sldId id="320" r:id="rId15"/>
    <p:sldId id="327" r:id="rId16"/>
    <p:sldId id="331" r:id="rId17"/>
    <p:sldId id="325" r:id="rId18"/>
    <p:sldId id="326" r:id="rId19"/>
    <p:sldId id="322" r:id="rId20"/>
    <p:sldId id="323" r:id="rId21"/>
    <p:sldId id="328" r:id="rId22"/>
    <p:sldId id="329" r:id="rId23"/>
    <p:sldId id="330" r:id="rId24"/>
    <p:sldId id="324" r:id="rId25"/>
  </p:sldIdLst>
  <p:sldSz cx="9144000" cy="6858000" type="letter"/>
  <p:notesSz cx="6950075" cy="9236075"/>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7B0A"/>
    <a:srgbClr val="224FCE"/>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19" autoAdjust="0"/>
    <p:restoredTop sz="94201" autoAdjust="0"/>
  </p:normalViewPr>
  <p:slideViewPr>
    <p:cSldViewPr>
      <p:cViewPr>
        <p:scale>
          <a:sx n="114" d="100"/>
          <a:sy n="114" d="100"/>
        </p:scale>
        <p:origin x="-96" y="-72"/>
      </p:cViewPr>
      <p:guideLst>
        <p:guide orient="horz" pos="2160"/>
        <p:guide pos="2880"/>
      </p:guideLst>
    </p:cSldViewPr>
  </p:slideViewPr>
  <p:notesTextViewPr>
    <p:cViewPr>
      <p:scale>
        <a:sx n="1" d="1"/>
        <a:sy n="1" d="1"/>
      </p:scale>
      <p:origin x="0" y="0"/>
    </p:cViewPr>
  </p:notesTextViewPr>
  <p:sorterViewPr>
    <p:cViewPr>
      <p:scale>
        <a:sx n="100" d="100"/>
        <a:sy n="100" d="100"/>
      </p:scale>
      <p:origin x="0" y="211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3" y="2"/>
            <a:ext cx="3011912" cy="459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8" tIns="46514" rIns="93028" bIns="46514" numCol="1" anchor="t" anchorCtr="0" compatLnSpc="1">
            <a:prstTxWarp prst="textNoShape">
              <a:avLst/>
            </a:prstTxWarp>
          </a:bodyPr>
          <a:lstStyle>
            <a:lvl1pPr defTabSz="930173">
              <a:defRPr sz="1200"/>
            </a:lvl1pPr>
          </a:lstStyle>
          <a:p>
            <a:endParaRPr lang="en-US" dirty="0"/>
          </a:p>
        </p:txBody>
      </p:sp>
      <p:sp>
        <p:nvSpPr>
          <p:cNvPr id="15363" name="Rectangle 3"/>
          <p:cNvSpPr>
            <a:spLocks noGrp="1" noChangeArrowheads="1"/>
          </p:cNvSpPr>
          <p:nvPr>
            <p:ph type="dt" idx="1"/>
          </p:nvPr>
        </p:nvSpPr>
        <p:spPr bwMode="auto">
          <a:xfrm>
            <a:off x="3938163" y="2"/>
            <a:ext cx="3011912" cy="459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8" tIns="46514" rIns="93028" bIns="46514" numCol="1" anchor="t" anchorCtr="0" compatLnSpc="1">
            <a:prstTxWarp prst="textNoShape">
              <a:avLst/>
            </a:prstTxWarp>
          </a:bodyPr>
          <a:lstStyle>
            <a:lvl1pPr algn="r" defTabSz="930173">
              <a:defRPr sz="1200"/>
            </a:lvl1pPr>
          </a:lstStyle>
          <a:p>
            <a:endParaRPr lang="en-US" dirty="0"/>
          </a:p>
        </p:txBody>
      </p:sp>
      <p:sp>
        <p:nvSpPr>
          <p:cNvPr id="15364" name="Rectangle 4"/>
          <p:cNvSpPr>
            <a:spLocks noGrp="1" noRot="1" noChangeAspect="1" noChangeArrowheads="1" noTextEdit="1"/>
          </p:cNvSpPr>
          <p:nvPr>
            <p:ph type="sldImg" idx="2"/>
          </p:nvPr>
        </p:nvSpPr>
        <p:spPr bwMode="auto">
          <a:xfrm>
            <a:off x="1176338" y="690563"/>
            <a:ext cx="4597400" cy="344963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926253" y="4370310"/>
            <a:ext cx="5097573" cy="4139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8" tIns="46514" rIns="93028" bIns="4651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66" name="Rectangle 6"/>
          <p:cNvSpPr>
            <a:spLocks noGrp="1" noChangeArrowheads="1"/>
          </p:cNvSpPr>
          <p:nvPr>
            <p:ph type="ftr" sz="quarter" idx="4"/>
          </p:nvPr>
        </p:nvSpPr>
        <p:spPr bwMode="auto">
          <a:xfrm>
            <a:off x="3" y="8739060"/>
            <a:ext cx="3011912" cy="459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8" tIns="46514" rIns="93028" bIns="46514" numCol="1" anchor="b" anchorCtr="0" compatLnSpc="1">
            <a:prstTxWarp prst="textNoShape">
              <a:avLst/>
            </a:prstTxWarp>
          </a:bodyPr>
          <a:lstStyle>
            <a:lvl1pPr defTabSz="930173">
              <a:defRPr sz="1200"/>
            </a:lvl1pPr>
          </a:lstStyle>
          <a:p>
            <a:endParaRPr lang="en-US" dirty="0"/>
          </a:p>
        </p:txBody>
      </p:sp>
      <p:sp>
        <p:nvSpPr>
          <p:cNvPr id="15367" name="Rectangle 7"/>
          <p:cNvSpPr>
            <a:spLocks noGrp="1" noChangeArrowheads="1"/>
          </p:cNvSpPr>
          <p:nvPr>
            <p:ph type="sldNum" sz="quarter" idx="5"/>
          </p:nvPr>
        </p:nvSpPr>
        <p:spPr bwMode="auto">
          <a:xfrm>
            <a:off x="3938163" y="8739060"/>
            <a:ext cx="3011912" cy="459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8" tIns="46514" rIns="93028" bIns="46514" numCol="1" anchor="b" anchorCtr="0" compatLnSpc="1">
            <a:prstTxWarp prst="textNoShape">
              <a:avLst/>
            </a:prstTxWarp>
          </a:bodyPr>
          <a:lstStyle>
            <a:lvl1pPr algn="r" defTabSz="930173">
              <a:defRPr sz="1200"/>
            </a:lvl1pPr>
          </a:lstStyle>
          <a:p>
            <a:fld id="{F5693310-4F0D-4591-9416-21F0A75E31A6}" type="slidenum">
              <a:rPr lang="en-US"/>
              <a:pPr/>
              <a:t>‹#›</a:t>
            </a:fld>
            <a:endParaRPr lang="en-US" dirty="0"/>
          </a:p>
        </p:txBody>
      </p:sp>
    </p:spTree>
    <p:extLst>
      <p:ext uri="{BB962C8B-B14F-4D97-AF65-F5344CB8AC3E}">
        <p14:creationId xmlns:p14="http://schemas.microsoft.com/office/powerpoint/2010/main" val="31128102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693310-4F0D-4591-9416-21F0A75E31A6}" type="slidenum">
              <a:rPr lang="en-US" smtClean="0"/>
              <a:pPr/>
              <a:t>0</a:t>
            </a:fld>
            <a:endParaRPr lang="en-US" dirty="0"/>
          </a:p>
        </p:txBody>
      </p:sp>
    </p:spTree>
    <p:extLst>
      <p:ext uri="{BB962C8B-B14F-4D97-AF65-F5344CB8AC3E}">
        <p14:creationId xmlns:p14="http://schemas.microsoft.com/office/powerpoint/2010/main" val="492820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693310-4F0D-4591-9416-21F0A75E31A6}" type="slidenum">
              <a:rPr lang="en-US" smtClean="0"/>
              <a:pPr/>
              <a:t>7</a:t>
            </a:fld>
            <a:endParaRPr lang="en-US" dirty="0"/>
          </a:p>
        </p:txBody>
      </p:sp>
    </p:spTree>
    <p:extLst>
      <p:ext uri="{BB962C8B-B14F-4D97-AF65-F5344CB8AC3E}">
        <p14:creationId xmlns:p14="http://schemas.microsoft.com/office/powerpoint/2010/main" val="492820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dirty="0" smtClean="0"/>
              <a:t>Draft. Legally privileged and confidential</a:t>
            </a:r>
            <a:endParaRPr lang="en-US" dirty="0"/>
          </a:p>
        </p:txBody>
      </p:sp>
      <p:sp>
        <p:nvSpPr>
          <p:cNvPr id="5" name="Slide Number Placeholder 4"/>
          <p:cNvSpPr>
            <a:spLocks noGrp="1"/>
          </p:cNvSpPr>
          <p:nvPr>
            <p:ph type="sldNum" sz="quarter" idx="11"/>
          </p:nvPr>
        </p:nvSpPr>
        <p:spPr/>
        <p:txBody>
          <a:bodyPr/>
          <a:lstStyle/>
          <a:p>
            <a:fld id="{F5693310-4F0D-4591-9416-21F0A75E31A6}" type="slidenum">
              <a:rPr lang="en-US" smtClean="0"/>
              <a:pPr/>
              <a:t>10</a:t>
            </a:fld>
            <a:endParaRPr lang="en-US" dirty="0"/>
          </a:p>
        </p:txBody>
      </p:sp>
    </p:spTree>
    <p:extLst>
      <p:ext uri="{BB962C8B-B14F-4D97-AF65-F5344CB8AC3E}">
        <p14:creationId xmlns:p14="http://schemas.microsoft.com/office/powerpoint/2010/main" val="1968580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endParaRPr lang="en-US" dirty="0"/>
          </a:p>
        </p:txBody>
      </p:sp>
    </p:spTree>
    <p:extLst>
      <p:ext uri="{BB962C8B-B14F-4D97-AF65-F5344CB8AC3E}">
        <p14:creationId xmlns:p14="http://schemas.microsoft.com/office/powerpoint/2010/main" val="1968580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2394558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2755421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761414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dirty="0" smtClean="0"/>
              <a:t>Draft. Legally privileged and confidential</a:t>
            </a:r>
            <a:endParaRPr lang="en-US" dirty="0"/>
          </a:p>
        </p:txBody>
      </p:sp>
      <p:sp>
        <p:nvSpPr>
          <p:cNvPr id="5" name="Slide Number Placeholder 4"/>
          <p:cNvSpPr>
            <a:spLocks noGrp="1"/>
          </p:cNvSpPr>
          <p:nvPr>
            <p:ph type="sldNum" sz="quarter" idx="11"/>
          </p:nvPr>
        </p:nvSpPr>
        <p:spPr/>
        <p:txBody>
          <a:bodyPr/>
          <a:lstStyle/>
          <a:p>
            <a:fld id="{F5693310-4F0D-4591-9416-21F0A75E31A6}" type="slidenum">
              <a:rPr lang="en-US" smtClean="0"/>
              <a:pPr/>
              <a:t>20</a:t>
            </a:fld>
            <a:endParaRPr lang="en-US" dirty="0"/>
          </a:p>
        </p:txBody>
      </p:sp>
    </p:spTree>
    <p:extLst>
      <p:ext uri="{BB962C8B-B14F-4D97-AF65-F5344CB8AC3E}">
        <p14:creationId xmlns:p14="http://schemas.microsoft.com/office/powerpoint/2010/main" val="4372703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2286000"/>
            <a:ext cx="7772400" cy="1143000"/>
          </a:xfrm>
        </p:spPr>
        <p:txBody>
          <a:bodyPr/>
          <a:lstStyle>
            <a:lvl1pPr algn="ctr">
              <a:defRPr/>
            </a:lvl1pPr>
          </a:lstStyle>
          <a:p>
            <a:pPr lvl="0"/>
            <a:r>
              <a:rPr lang="en-US" noProof="0" smtClean="0"/>
              <a:t>Click to edit Master title style</a:t>
            </a:r>
          </a:p>
        </p:txBody>
      </p:sp>
      <p:sp>
        <p:nvSpPr>
          <p:cNvPr id="71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172" name="Rectangle 4"/>
          <p:cNvSpPr>
            <a:spLocks noGrp="1" noChangeArrowheads="1"/>
          </p:cNvSpPr>
          <p:nvPr>
            <p:ph type="dt" sz="half" idx="2"/>
          </p:nvPr>
        </p:nvSpPr>
        <p:spPr/>
        <p:txBody>
          <a:bodyPr/>
          <a:lstStyle>
            <a:lvl1pPr>
              <a:defRPr/>
            </a:lvl1pPr>
          </a:lstStyle>
          <a:p>
            <a:endParaRPr lang="en-US" dirty="0"/>
          </a:p>
        </p:txBody>
      </p:sp>
      <p:sp>
        <p:nvSpPr>
          <p:cNvPr id="7173" name="Rectangle 5"/>
          <p:cNvSpPr>
            <a:spLocks noGrp="1" noChangeArrowheads="1"/>
          </p:cNvSpPr>
          <p:nvPr>
            <p:ph type="ftr" sz="quarter" idx="3"/>
          </p:nvPr>
        </p:nvSpPr>
        <p:spPr/>
        <p:txBody>
          <a:bodyPr anchor="b"/>
          <a:lstStyle>
            <a:lvl1pPr>
              <a:defRPr>
                <a:solidFill>
                  <a:srgbClr val="FF0000"/>
                </a:solidFill>
              </a:defRPr>
            </a:lvl1pPr>
          </a:lstStyle>
          <a:p>
            <a:r>
              <a:rPr lang="en-US" dirty="0" smtClean="0"/>
              <a:t>Teledyne Confidential</a:t>
            </a:r>
            <a:endParaRPr lang="en-US" dirty="0"/>
          </a:p>
        </p:txBody>
      </p:sp>
      <p:sp>
        <p:nvSpPr>
          <p:cNvPr id="7174" name="Rectangle 6"/>
          <p:cNvSpPr>
            <a:spLocks noGrp="1" noChangeArrowheads="1"/>
          </p:cNvSpPr>
          <p:nvPr>
            <p:ph type="sldNum" sz="quarter" idx="4"/>
          </p:nvPr>
        </p:nvSpPr>
        <p:spPr/>
        <p:txBody>
          <a:bodyPr/>
          <a:lstStyle>
            <a:lvl1pPr>
              <a:defRPr/>
            </a:lvl1pPr>
          </a:lstStyle>
          <a:p>
            <a:fld id="{34176D5F-D8F9-44C1-887F-EAD7025DDEA3}" type="slidenum">
              <a:rPr lang="en-US"/>
              <a:pPr/>
              <a:t>‹#›</a:t>
            </a:fld>
            <a:endParaRPr lang="en-US" dirty="0"/>
          </a:p>
        </p:txBody>
      </p:sp>
      <p:sp>
        <p:nvSpPr>
          <p:cNvPr id="7176" name="Line 8"/>
          <p:cNvSpPr>
            <a:spLocks noChangeShapeType="1"/>
          </p:cNvSpPr>
          <p:nvPr/>
        </p:nvSpPr>
        <p:spPr bwMode="auto">
          <a:xfrm>
            <a:off x="0" y="3416300"/>
            <a:ext cx="9144000" cy="0"/>
          </a:xfrm>
          <a:prstGeom prst="line">
            <a:avLst/>
          </a:prstGeom>
          <a:noFill/>
          <a:ln w="38100">
            <a:solidFill>
              <a:srgbClr val="33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55104" y="381000"/>
            <a:ext cx="1855306" cy="5334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Teledyne Confidential</a:t>
            </a:r>
            <a:endParaRPr lang="en-US" dirty="0"/>
          </a:p>
        </p:txBody>
      </p:sp>
      <p:sp>
        <p:nvSpPr>
          <p:cNvPr id="6" name="Slide Number Placeholder 5"/>
          <p:cNvSpPr>
            <a:spLocks noGrp="1"/>
          </p:cNvSpPr>
          <p:nvPr>
            <p:ph type="sldNum" sz="quarter" idx="12"/>
          </p:nvPr>
        </p:nvSpPr>
        <p:spPr/>
        <p:txBody>
          <a:bodyPr/>
          <a:lstStyle>
            <a:lvl1pPr>
              <a:defRPr/>
            </a:lvl1pPr>
          </a:lstStyle>
          <a:p>
            <a:fld id="{14CFE593-3604-40F1-B9EE-C7DA2823E595}" type="slidenum">
              <a:rPr lang="en-US"/>
              <a:pPr/>
              <a:t>‹#›</a:t>
            </a:fld>
            <a:endParaRPr lang="en-US" dirty="0"/>
          </a:p>
        </p:txBody>
      </p:sp>
    </p:spTree>
    <p:extLst>
      <p:ext uri="{BB962C8B-B14F-4D97-AF65-F5344CB8AC3E}">
        <p14:creationId xmlns:p14="http://schemas.microsoft.com/office/powerpoint/2010/main" val="4293590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6769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Teledyne Confidential</a:t>
            </a:r>
            <a:endParaRPr lang="en-US" dirty="0"/>
          </a:p>
        </p:txBody>
      </p:sp>
      <p:sp>
        <p:nvSpPr>
          <p:cNvPr id="6" name="Slide Number Placeholder 5"/>
          <p:cNvSpPr>
            <a:spLocks noGrp="1"/>
          </p:cNvSpPr>
          <p:nvPr>
            <p:ph type="sldNum" sz="quarter" idx="12"/>
          </p:nvPr>
        </p:nvSpPr>
        <p:spPr/>
        <p:txBody>
          <a:bodyPr/>
          <a:lstStyle>
            <a:lvl1pPr>
              <a:defRPr/>
            </a:lvl1pPr>
          </a:lstStyle>
          <a:p>
            <a:fld id="{14084456-5643-4B93-838B-001E7649C49A}" type="slidenum">
              <a:rPr lang="en-US"/>
              <a:pPr/>
              <a:t>‹#›</a:t>
            </a:fld>
            <a:endParaRPr lang="en-US" dirty="0"/>
          </a:p>
        </p:txBody>
      </p:sp>
    </p:spTree>
    <p:extLst>
      <p:ext uri="{BB962C8B-B14F-4D97-AF65-F5344CB8AC3E}">
        <p14:creationId xmlns:p14="http://schemas.microsoft.com/office/powerpoint/2010/main" val="1007857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spcBef>
                <a:spcPts val="1400"/>
              </a:spcBef>
              <a:defRPr/>
            </a:lvl1pPr>
            <a:lvl2pPr>
              <a:spcBef>
                <a:spcPts val="1400"/>
              </a:spcBef>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nchor="b"/>
          <a:lstStyle>
            <a:lvl1pPr>
              <a:defRPr>
                <a:solidFill>
                  <a:srgbClr val="FF0000"/>
                </a:solidFill>
              </a:defRPr>
            </a:lvl1pPr>
          </a:lstStyle>
          <a:p>
            <a:r>
              <a:rPr lang="en-US" dirty="0" smtClean="0"/>
              <a:t>Teledyne Confidential</a:t>
            </a:r>
            <a:endParaRPr lang="en-US" dirty="0"/>
          </a:p>
        </p:txBody>
      </p:sp>
      <p:sp>
        <p:nvSpPr>
          <p:cNvPr id="6" name="Slide Number Placeholder 5"/>
          <p:cNvSpPr>
            <a:spLocks noGrp="1"/>
          </p:cNvSpPr>
          <p:nvPr>
            <p:ph type="sldNum" sz="quarter" idx="12"/>
          </p:nvPr>
        </p:nvSpPr>
        <p:spPr/>
        <p:txBody>
          <a:bodyPr anchor="b"/>
          <a:lstStyle>
            <a:lvl1pPr>
              <a:defRPr sz="1000"/>
            </a:lvl1pPr>
          </a:lstStyle>
          <a:p>
            <a:fld id="{1C685BD2-ED9D-43E3-8D3F-8C03F1172C63}" type="slidenum">
              <a:rPr lang="en-US" smtClean="0"/>
              <a:pPr/>
              <a:t>‹#›</a:t>
            </a:fld>
            <a:endParaRPr lang="en-US" dirty="0"/>
          </a:p>
        </p:txBody>
      </p:sp>
      <p:sp>
        <p:nvSpPr>
          <p:cNvPr id="7" name="Rectangle 6"/>
          <p:cNvSpPr>
            <a:spLocks noChangeArrowheads="1"/>
          </p:cNvSpPr>
          <p:nvPr userDrawn="1"/>
        </p:nvSpPr>
        <p:spPr bwMode="auto">
          <a:xfrm>
            <a:off x="381000" y="6478588"/>
            <a:ext cx="34290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sz="700" b="1" dirty="0"/>
              <a:t>© </a:t>
            </a:r>
            <a:r>
              <a:rPr lang="en-US" sz="700" b="1" dirty="0" smtClean="0"/>
              <a:t>2012 </a:t>
            </a:r>
            <a:r>
              <a:rPr lang="en-US" sz="700" b="1" dirty="0"/>
              <a:t>Teledyne Technologies Incorporated  All Rights Reserved</a:t>
            </a:r>
          </a:p>
        </p:txBody>
      </p:sp>
    </p:spTree>
    <p:extLst>
      <p:ext uri="{BB962C8B-B14F-4D97-AF65-F5344CB8AC3E}">
        <p14:creationId xmlns:p14="http://schemas.microsoft.com/office/powerpoint/2010/main" val="2930125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Teledyne Confidential</a:t>
            </a:r>
            <a:endParaRPr lang="en-US" dirty="0"/>
          </a:p>
        </p:txBody>
      </p:sp>
      <p:sp>
        <p:nvSpPr>
          <p:cNvPr id="6" name="Slide Number Placeholder 5"/>
          <p:cNvSpPr>
            <a:spLocks noGrp="1"/>
          </p:cNvSpPr>
          <p:nvPr>
            <p:ph type="sldNum" sz="quarter" idx="12"/>
          </p:nvPr>
        </p:nvSpPr>
        <p:spPr/>
        <p:txBody>
          <a:bodyPr/>
          <a:lstStyle>
            <a:lvl1pPr>
              <a:defRPr/>
            </a:lvl1pPr>
          </a:lstStyle>
          <a:p>
            <a:fld id="{A2A66AFC-43EE-4167-9673-EEFA2868AEF8}" type="slidenum">
              <a:rPr lang="en-US"/>
              <a:pPr/>
              <a:t>‹#›</a:t>
            </a:fld>
            <a:endParaRPr lang="en-US" dirty="0"/>
          </a:p>
        </p:txBody>
      </p:sp>
    </p:spTree>
    <p:extLst>
      <p:ext uri="{BB962C8B-B14F-4D97-AF65-F5344CB8AC3E}">
        <p14:creationId xmlns:p14="http://schemas.microsoft.com/office/powerpoint/2010/main" val="307619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52400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smtClean="0"/>
              <a:t>Teledyne Confidential</a:t>
            </a:r>
            <a:endParaRPr lang="en-US" dirty="0"/>
          </a:p>
        </p:txBody>
      </p:sp>
      <p:sp>
        <p:nvSpPr>
          <p:cNvPr id="7" name="Slide Number Placeholder 6"/>
          <p:cNvSpPr>
            <a:spLocks noGrp="1"/>
          </p:cNvSpPr>
          <p:nvPr>
            <p:ph type="sldNum" sz="quarter" idx="12"/>
          </p:nvPr>
        </p:nvSpPr>
        <p:spPr/>
        <p:txBody>
          <a:bodyPr/>
          <a:lstStyle>
            <a:lvl1pPr>
              <a:defRPr/>
            </a:lvl1pPr>
          </a:lstStyle>
          <a:p>
            <a:fld id="{35B33DA0-7CF6-4D48-8EE6-F3CF157FFCC7}" type="slidenum">
              <a:rPr lang="en-US"/>
              <a:pPr/>
              <a:t>‹#›</a:t>
            </a:fld>
            <a:endParaRPr lang="en-US" dirty="0"/>
          </a:p>
        </p:txBody>
      </p:sp>
    </p:spTree>
    <p:extLst>
      <p:ext uri="{BB962C8B-B14F-4D97-AF65-F5344CB8AC3E}">
        <p14:creationId xmlns:p14="http://schemas.microsoft.com/office/powerpoint/2010/main" val="313361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r>
              <a:rPr lang="en-US" dirty="0" smtClean="0"/>
              <a:t>Teledyne Confidential</a:t>
            </a:r>
            <a:endParaRPr lang="en-US" dirty="0"/>
          </a:p>
        </p:txBody>
      </p:sp>
      <p:sp>
        <p:nvSpPr>
          <p:cNvPr id="9" name="Slide Number Placeholder 8"/>
          <p:cNvSpPr>
            <a:spLocks noGrp="1"/>
          </p:cNvSpPr>
          <p:nvPr>
            <p:ph type="sldNum" sz="quarter" idx="12"/>
          </p:nvPr>
        </p:nvSpPr>
        <p:spPr/>
        <p:txBody>
          <a:bodyPr/>
          <a:lstStyle>
            <a:lvl1pPr>
              <a:defRPr/>
            </a:lvl1pPr>
          </a:lstStyle>
          <a:p>
            <a:fld id="{8DDAAA1A-4D28-4021-8CC0-3A8EF8213D45}" type="slidenum">
              <a:rPr lang="en-US"/>
              <a:pPr/>
              <a:t>‹#›</a:t>
            </a:fld>
            <a:endParaRPr lang="en-US" dirty="0"/>
          </a:p>
        </p:txBody>
      </p:sp>
    </p:spTree>
    <p:extLst>
      <p:ext uri="{BB962C8B-B14F-4D97-AF65-F5344CB8AC3E}">
        <p14:creationId xmlns:p14="http://schemas.microsoft.com/office/powerpoint/2010/main" val="2697851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r>
              <a:rPr lang="en-US" dirty="0" smtClean="0"/>
              <a:t>Teledyne Confidential</a:t>
            </a:r>
            <a:endParaRPr lang="en-US" dirty="0"/>
          </a:p>
        </p:txBody>
      </p:sp>
      <p:sp>
        <p:nvSpPr>
          <p:cNvPr id="5" name="Slide Number Placeholder 4"/>
          <p:cNvSpPr>
            <a:spLocks noGrp="1"/>
          </p:cNvSpPr>
          <p:nvPr>
            <p:ph type="sldNum" sz="quarter" idx="12"/>
          </p:nvPr>
        </p:nvSpPr>
        <p:spPr/>
        <p:txBody>
          <a:bodyPr/>
          <a:lstStyle>
            <a:lvl1pPr>
              <a:defRPr/>
            </a:lvl1pPr>
          </a:lstStyle>
          <a:p>
            <a:fld id="{FA1E7BBD-6F5F-43EE-896B-93077E40B931}" type="slidenum">
              <a:rPr lang="en-US"/>
              <a:pPr/>
              <a:t>‹#›</a:t>
            </a:fld>
            <a:endParaRPr lang="en-US" dirty="0"/>
          </a:p>
        </p:txBody>
      </p:sp>
    </p:spTree>
    <p:extLst>
      <p:ext uri="{BB962C8B-B14F-4D97-AF65-F5344CB8AC3E}">
        <p14:creationId xmlns:p14="http://schemas.microsoft.com/office/powerpoint/2010/main" val="337145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r>
              <a:rPr lang="en-US" dirty="0" smtClean="0"/>
              <a:t>Teledyne Confidential</a:t>
            </a:r>
            <a:endParaRPr lang="en-US" dirty="0"/>
          </a:p>
        </p:txBody>
      </p:sp>
      <p:sp>
        <p:nvSpPr>
          <p:cNvPr id="4" name="Slide Number Placeholder 3"/>
          <p:cNvSpPr>
            <a:spLocks noGrp="1"/>
          </p:cNvSpPr>
          <p:nvPr>
            <p:ph type="sldNum" sz="quarter" idx="12"/>
          </p:nvPr>
        </p:nvSpPr>
        <p:spPr/>
        <p:txBody>
          <a:bodyPr/>
          <a:lstStyle>
            <a:lvl1pPr>
              <a:defRPr/>
            </a:lvl1pPr>
          </a:lstStyle>
          <a:p>
            <a:fld id="{1D50B2DC-CC91-4D35-8DB8-C41F98E2A4B0}" type="slidenum">
              <a:rPr lang="en-US"/>
              <a:pPr/>
              <a:t>‹#›</a:t>
            </a:fld>
            <a:endParaRPr lang="en-US" dirty="0"/>
          </a:p>
        </p:txBody>
      </p:sp>
    </p:spTree>
    <p:extLst>
      <p:ext uri="{BB962C8B-B14F-4D97-AF65-F5344CB8AC3E}">
        <p14:creationId xmlns:p14="http://schemas.microsoft.com/office/powerpoint/2010/main" val="1198521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smtClean="0"/>
              <a:t>Teledyne Confidential</a:t>
            </a:r>
            <a:endParaRPr lang="en-US" dirty="0"/>
          </a:p>
        </p:txBody>
      </p:sp>
      <p:sp>
        <p:nvSpPr>
          <p:cNvPr id="7" name="Slide Number Placeholder 6"/>
          <p:cNvSpPr>
            <a:spLocks noGrp="1"/>
          </p:cNvSpPr>
          <p:nvPr>
            <p:ph type="sldNum" sz="quarter" idx="12"/>
          </p:nvPr>
        </p:nvSpPr>
        <p:spPr/>
        <p:txBody>
          <a:bodyPr/>
          <a:lstStyle>
            <a:lvl1pPr>
              <a:defRPr/>
            </a:lvl1pPr>
          </a:lstStyle>
          <a:p>
            <a:fld id="{E2D7B2B0-A6C1-4392-8F9B-B2738E9EE3F3}" type="slidenum">
              <a:rPr lang="en-US"/>
              <a:pPr/>
              <a:t>‹#›</a:t>
            </a:fld>
            <a:endParaRPr lang="en-US" dirty="0"/>
          </a:p>
        </p:txBody>
      </p:sp>
    </p:spTree>
    <p:extLst>
      <p:ext uri="{BB962C8B-B14F-4D97-AF65-F5344CB8AC3E}">
        <p14:creationId xmlns:p14="http://schemas.microsoft.com/office/powerpoint/2010/main" val="1820453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smtClean="0"/>
              <a:t>Teledyne Confidential</a:t>
            </a:r>
            <a:endParaRPr lang="en-US" dirty="0"/>
          </a:p>
        </p:txBody>
      </p:sp>
      <p:sp>
        <p:nvSpPr>
          <p:cNvPr id="7" name="Slide Number Placeholder 6"/>
          <p:cNvSpPr>
            <a:spLocks noGrp="1"/>
          </p:cNvSpPr>
          <p:nvPr>
            <p:ph type="sldNum" sz="quarter" idx="12"/>
          </p:nvPr>
        </p:nvSpPr>
        <p:spPr/>
        <p:txBody>
          <a:bodyPr/>
          <a:lstStyle>
            <a:lvl1pPr>
              <a:defRPr/>
            </a:lvl1pPr>
          </a:lstStyle>
          <a:p>
            <a:fld id="{50EFD62B-8883-4D76-A15B-40DA115AC2F4}" type="slidenum">
              <a:rPr lang="en-US"/>
              <a:pPr/>
              <a:t>‹#›</a:t>
            </a:fld>
            <a:endParaRPr lang="en-US" dirty="0"/>
          </a:p>
        </p:txBody>
      </p:sp>
    </p:spTree>
    <p:extLst>
      <p:ext uri="{BB962C8B-B14F-4D97-AF65-F5344CB8AC3E}">
        <p14:creationId xmlns:p14="http://schemas.microsoft.com/office/powerpoint/2010/main" val="4181435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524000"/>
            <a:ext cx="77724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800" b="0">
                <a:solidFill>
                  <a:srgbClr val="FF0000"/>
                </a:solidFill>
                <a:latin typeface="Calibri" pitchFamily="34" charset="0"/>
                <a:cs typeface="Calibri" pitchFamily="34" charset="0"/>
              </a:defRPr>
            </a:lvl1pPr>
          </a:lstStyle>
          <a:p>
            <a:r>
              <a:rPr lang="en-US" dirty="0" smtClean="0"/>
              <a:t>Teledyne Confidential</a:t>
            </a: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8B1B631-9A39-4822-B1B6-C3CE8484A01D}" type="slidenum">
              <a:rPr lang="en-US"/>
              <a:pPr/>
              <a:t>‹#›</a:t>
            </a:fld>
            <a:endParaRPr lang="en-US" dirty="0"/>
          </a:p>
        </p:txBody>
      </p:sp>
      <p:sp>
        <p:nvSpPr>
          <p:cNvPr id="1032" name="Line 8"/>
          <p:cNvSpPr>
            <a:spLocks noChangeShapeType="1"/>
          </p:cNvSpPr>
          <p:nvPr/>
        </p:nvSpPr>
        <p:spPr bwMode="auto">
          <a:xfrm>
            <a:off x="0" y="1295400"/>
            <a:ext cx="9144000" cy="0"/>
          </a:xfrm>
          <a:prstGeom prst="line">
            <a:avLst/>
          </a:prstGeom>
          <a:noFill/>
          <a:ln w="38100">
            <a:solidFill>
              <a:srgbClr val="33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2" name="Picture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239000" y="228600"/>
            <a:ext cx="1523810" cy="4380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rtl="0" eaLnBrk="1" fontAlgn="base" hangingPunct="1">
        <a:spcBef>
          <a:spcPct val="0"/>
        </a:spcBef>
        <a:spcAft>
          <a:spcPct val="0"/>
        </a:spcAft>
        <a:defRPr sz="3600" b="1">
          <a:solidFill>
            <a:schemeClr val="tx2"/>
          </a:solidFill>
          <a:effectLst>
            <a:outerShdw blurRad="38100" dist="38100" dir="2700000" algn="tl">
              <a:srgbClr val="C0C0C0"/>
            </a:outerShdw>
          </a:effectLst>
          <a:latin typeface="+mj-lt"/>
          <a:ea typeface="+mj-ea"/>
          <a:cs typeface="+mj-cs"/>
        </a:defRPr>
      </a:lvl1pPr>
      <a:lvl2pPr algn="l" rtl="0" eaLnBrk="1" fontAlgn="base" hangingPunct="1">
        <a:spcBef>
          <a:spcPct val="0"/>
        </a:spcBef>
        <a:spcAft>
          <a:spcPct val="0"/>
        </a:spcAft>
        <a:defRPr sz="3600" b="1">
          <a:solidFill>
            <a:schemeClr val="tx2"/>
          </a:solidFill>
          <a:effectLst>
            <a:outerShdw blurRad="38100" dist="38100" dir="2700000" algn="tl">
              <a:srgbClr val="C0C0C0"/>
            </a:outerShdw>
          </a:effectLst>
          <a:latin typeface="Tahoma" pitchFamily="34" charset="0"/>
        </a:defRPr>
      </a:lvl2pPr>
      <a:lvl3pPr algn="l" rtl="0" eaLnBrk="1" fontAlgn="base" hangingPunct="1">
        <a:spcBef>
          <a:spcPct val="0"/>
        </a:spcBef>
        <a:spcAft>
          <a:spcPct val="0"/>
        </a:spcAft>
        <a:defRPr sz="3600" b="1">
          <a:solidFill>
            <a:schemeClr val="tx2"/>
          </a:solidFill>
          <a:effectLst>
            <a:outerShdw blurRad="38100" dist="38100" dir="2700000" algn="tl">
              <a:srgbClr val="C0C0C0"/>
            </a:outerShdw>
          </a:effectLst>
          <a:latin typeface="Tahoma" pitchFamily="34" charset="0"/>
        </a:defRPr>
      </a:lvl3pPr>
      <a:lvl4pPr algn="l" rtl="0" eaLnBrk="1" fontAlgn="base" hangingPunct="1">
        <a:spcBef>
          <a:spcPct val="0"/>
        </a:spcBef>
        <a:spcAft>
          <a:spcPct val="0"/>
        </a:spcAft>
        <a:defRPr sz="3600" b="1">
          <a:solidFill>
            <a:schemeClr val="tx2"/>
          </a:solidFill>
          <a:effectLst>
            <a:outerShdw blurRad="38100" dist="38100" dir="2700000" algn="tl">
              <a:srgbClr val="C0C0C0"/>
            </a:outerShdw>
          </a:effectLst>
          <a:latin typeface="Tahoma" pitchFamily="34" charset="0"/>
        </a:defRPr>
      </a:lvl4pPr>
      <a:lvl5pPr algn="l" rtl="0" eaLnBrk="1" fontAlgn="base" hangingPunct="1">
        <a:spcBef>
          <a:spcPct val="0"/>
        </a:spcBef>
        <a:spcAft>
          <a:spcPct val="0"/>
        </a:spcAft>
        <a:defRPr sz="3600" b="1">
          <a:solidFill>
            <a:schemeClr val="tx2"/>
          </a:solidFill>
          <a:effectLst>
            <a:outerShdw blurRad="38100" dist="38100" dir="2700000" algn="tl">
              <a:srgbClr val="C0C0C0"/>
            </a:outerShdw>
          </a:effectLst>
          <a:latin typeface="Tahoma" pitchFamily="34" charset="0"/>
        </a:defRPr>
      </a:lvl5pPr>
      <a:lvl6pPr marL="457200" algn="l" rtl="0" eaLnBrk="1" fontAlgn="base" hangingPunct="1">
        <a:spcBef>
          <a:spcPct val="0"/>
        </a:spcBef>
        <a:spcAft>
          <a:spcPct val="0"/>
        </a:spcAft>
        <a:defRPr sz="3600" b="1">
          <a:solidFill>
            <a:schemeClr val="tx2"/>
          </a:solidFill>
          <a:effectLst>
            <a:outerShdw blurRad="38100" dist="38100" dir="2700000" algn="tl">
              <a:srgbClr val="C0C0C0"/>
            </a:outerShdw>
          </a:effectLst>
          <a:latin typeface="Tahoma" pitchFamily="34" charset="0"/>
        </a:defRPr>
      </a:lvl6pPr>
      <a:lvl7pPr marL="914400" algn="l" rtl="0" eaLnBrk="1" fontAlgn="base" hangingPunct="1">
        <a:spcBef>
          <a:spcPct val="0"/>
        </a:spcBef>
        <a:spcAft>
          <a:spcPct val="0"/>
        </a:spcAft>
        <a:defRPr sz="3600" b="1">
          <a:solidFill>
            <a:schemeClr val="tx2"/>
          </a:solidFill>
          <a:effectLst>
            <a:outerShdw blurRad="38100" dist="38100" dir="2700000" algn="tl">
              <a:srgbClr val="C0C0C0"/>
            </a:outerShdw>
          </a:effectLst>
          <a:latin typeface="Tahoma" pitchFamily="34" charset="0"/>
        </a:defRPr>
      </a:lvl7pPr>
      <a:lvl8pPr marL="1371600" algn="l" rtl="0" eaLnBrk="1" fontAlgn="base" hangingPunct="1">
        <a:spcBef>
          <a:spcPct val="0"/>
        </a:spcBef>
        <a:spcAft>
          <a:spcPct val="0"/>
        </a:spcAft>
        <a:defRPr sz="3600" b="1">
          <a:solidFill>
            <a:schemeClr val="tx2"/>
          </a:solidFill>
          <a:effectLst>
            <a:outerShdw blurRad="38100" dist="38100" dir="2700000" algn="tl">
              <a:srgbClr val="C0C0C0"/>
            </a:outerShdw>
          </a:effectLst>
          <a:latin typeface="Tahoma" pitchFamily="34" charset="0"/>
        </a:defRPr>
      </a:lvl8pPr>
      <a:lvl9pPr marL="1828800" algn="l" rtl="0" eaLnBrk="1" fontAlgn="base" hangingPunct="1">
        <a:spcBef>
          <a:spcPct val="0"/>
        </a:spcBef>
        <a:spcAft>
          <a:spcPct val="0"/>
        </a:spcAft>
        <a:defRPr sz="3600" b="1">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685800" y="1905000"/>
            <a:ext cx="7772400" cy="1371600"/>
          </a:xfrm>
        </p:spPr>
        <p:txBody>
          <a:bodyPr anchor="b"/>
          <a:lstStyle/>
          <a:p>
            <a:r>
              <a:rPr lang="en-US" sz="3200" dirty="0" smtClean="0"/>
              <a:t>Teledyne’s Ethics and </a:t>
            </a:r>
            <a:br>
              <a:rPr lang="en-US" sz="3200" dirty="0" smtClean="0"/>
            </a:br>
            <a:r>
              <a:rPr lang="en-US" sz="3200" dirty="0" smtClean="0"/>
              <a:t>Anti-Corruption Training </a:t>
            </a:r>
            <a:br>
              <a:rPr lang="en-US" sz="3200" dirty="0" smtClean="0"/>
            </a:br>
            <a:r>
              <a:rPr lang="en-US" sz="3200" dirty="0" smtClean="0"/>
              <a:t>for Third Parties</a:t>
            </a:r>
            <a:endParaRPr lang="en-US" sz="3200" dirty="0"/>
          </a:p>
        </p:txBody>
      </p:sp>
      <p:sp>
        <p:nvSpPr>
          <p:cNvPr id="6" name="Footer Placeholder 4"/>
          <p:cNvSpPr>
            <a:spLocks noGrp="1"/>
          </p:cNvSpPr>
          <p:nvPr>
            <p:ph type="ftr" sz="quarter" idx="4294967295"/>
          </p:nvPr>
        </p:nvSpPr>
        <p:spPr>
          <a:xfrm>
            <a:off x="3276600" y="6019800"/>
            <a:ext cx="2286000" cy="457200"/>
          </a:xfrm>
          <a:prstGeom prst="rect">
            <a:avLst/>
          </a:prstGeom>
        </p:spPr>
        <p:txBody>
          <a:bodyPr anchor="b"/>
          <a:lstStyle/>
          <a:p>
            <a:r>
              <a:rPr lang="en-US" sz="1000" dirty="0" smtClean="0"/>
              <a:t>Teledyne Confidential</a:t>
            </a:r>
            <a:endParaRPr lang="en-US" sz="1000" dirty="0"/>
          </a:p>
        </p:txBody>
      </p:sp>
    </p:spTree>
    <p:extLst>
      <p:ext uri="{BB962C8B-B14F-4D97-AF65-F5344CB8AC3E}">
        <p14:creationId xmlns:p14="http://schemas.microsoft.com/office/powerpoint/2010/main" val="3109325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Anti-Corruption Overview</a:t>
            </a:r>
            <a:endParaRPr lang="en-US" dirty="0"/>
          </a:p>
        </p:txBody>
      </p:sp>
      <p:sp>
        <p:nvSpPr>
          <p:cNvPr id="3" name="Content Placeholder 2"/>
          <p:cNvSpPr>
            <a:spLocks noGrp="1"/>
          </p:cNvSpPr>
          <p:nvPr>
            <p:ph idx="1"/>
          </p:nvPr>
        </p:nvSpPr>
        <p:spPr/>
        <p:txBody>
          <a:bodyPr/>
          <a:lstStyle/>
          <a:p>
            <a:pPr>
              <a:spcBef>
                <a:spcPts val="0"/>
              </a:spcBef>
            </a:pPr>
            <a:r>
              <a:rPr lang="en-US" sz="2600" dirty="0" smtClean="0"/>
              <a:t>What is prohibited?</a:t>
            </a:r>
          </a:p>
          <a:p>
            <a:pPr marL="914400" lvl="1">
              <a:spcBef>
                <a:spcPts val="300"/>
              </a:spcBef>
            </a:pPr>
            <a:r>
              <a:rPr lang="en-US" sz="2200" dirty="0" smtClean="0"/>
              <a:t>Cash or non-cash bribes</a:t>
            </a:r>
          </a:p>
          <a:p>
            <a:pPr marL="914400" lvl="1">
              <a:spcBef>
                <a:spcPts val="300"/>
              </a:spcBef>
            </a:pPr>
            <a:r>
              <a:rPr lang="en-US" sz="2200" dirty="0" smtClean="0"/>
              <a:t>Embezzlement</a:t>
            </a:r>
          </a:p>
          <a:p>
            <a:pPr marL="914400" lvl="1">
              <a:spcBef>
                <a:spcPts val="300"/>
              </a:spcBef>
            </a:pPr>
            <a:r>
              <a:rPr lang="en-US" sz="2200" dirty="0" smtClean="0"/>
              <a:t>Kickbacks</a:t>
            </a:r>
          </a:p>
          <a:p>
            <a:pPr marL="914400" lvl="1">
              <a:spcBef>
                <a:spcPts val="300"/>
              </a:spcBef>
            </a:pPr>
            <a:r>
              <a:rPr lang="en-US" sz="2200" dirty="0" smtClean="0"/>
              <a:t>Extortion</a:t>
            </a:r>
          </a:p>
          <a:p>
            <a:pPr marL="914400" lvl="1">
              <a:spcBef>
                <a:spcPts val="300"/>
              </a:spcBef>
            </a:pPr>
            <a:r>
              <a:rPr lang="en-US" sz="2200" dirty="0" smtClean="0"/>
              <a:t>Money-laundering</a:t>
            </a:r>
          </a:p>
          <a:p>
            <a:pPr marL="914400" lvl="1">
              <a:spcBef>
                <a:spcPts val="300"/>
              </a:spcBef>
            </a:pPr>
            <a:r>
              <a:rPr lang="en-US" sz="2200" dirty="0" smtClean="0"/>
              <a:t>Any other form of corruption</a:t>
            </a:r>
          </a:p>
          <a:p>
            <a:pPr marL="344488" indent="-344488" defTabSz="365760"/>
            <a:r>
              <a:rPr lang="en-US" sz="2600" dirty="0" smtClean="0"/>
              <a:t>These prohibitions apply to all transactions, wherever they occur and whether they involve government officials or private commercial parties</a:t>
            </a:r>
            <a:r>
              <a:rPr lang="en-US" sz="2800" dirty="0" smtClean="0"/>
              <a:t>.</a:t>
            </a:r>
            <a:endParaRPr lang="en-US" sz="2800" dirty="0"/>
          </a:p>
        </p:txBody>
      </p:sp>
      <p:sp>
        <p:nvSpPr>
          <p:cNvPr id="4" name="Footer Placeholder 3"/>
          <p:cNvSpPr>
            <a:spLocks noGrp="1"/>
          </p:cNvSpPr>
          <p:nvPr>
            <p:ph type="ftr" sz="quarter" idx="11"/>
          </p:nvPr>
        </p:nvSpPr>
        <p:spPr/>
        <p:txBody>
          <a:bodyPr/>
          <a:lstStyle/>
          <a:p>
            <a:r>
              <a:rPr lang="en-US" sz="1000" dirty="0" smtClean="0"/>
              <a:t>Teledyne Confidential</a:t>
            </a:r>
            <a:endParaRPr lang="en-US" sz="1000"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9</a:t>
            </a:fld>
            <a:endParaRPr lang="en-US" dirty="0"/>
          </a:p>
        </p:txBody>
      </p:sp>
    </p:spTree>
    <p:extLst>
      <p:ext uri="{BB962C8B-B14F-4D97-AF65-F5344CB8AC3E}">
        <p14:creationId xmlns:p14="http://schemas.microsoft.com/office/powerpoint/2010/main" val="3638705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Anti-Corruption Laws</a:t>
            </a:r>
            <a:endParaRPr lang="en-US" dirty="0"/>
          </a:p>
        </p:txBody>
      </p:sp>
      <p:sp>
        <p:nvSpPr>
          <p:cNvPr id="3" name="Content Placeholder 2"/>
          <p:cNvSpPr>
            <a:spLocks noGrp="1"/>
          </p:cNvSpPr>
          <p:nvPr>
            <p:ph idx="1"/>
          </p:nvPr>
        </p:nvSpPr>
        <p:spPr/>
        <p:txBody>
          <a:bodyPr/>
          <a:lstStyle/>
          <a:p>
            <a:r>
              <a:rPr lang="en-US" sz="1800" dirty="0" smtClean="0"/>
              <a:t>Teledyne’s sales representatives, distributors, value-added resellers, consultants and other service providers acting on Teledyne’s behalf do business in many foreign locations which are subject to differing laws on corruption and bribery.  Such laws include, but are not limited to, the Foreign Corrupt Practices Act, the U.K. Bribery Act, the Canadian Corruption of Foreign Public Officials Act and Chinese anti-corruption laws.</a:t>
            </a:r>
          </a:p>
          <a:p>
            <a:r>
              <a:rPr lang="en-US" sz="1800" u="sng" dirty="0" smtClean="0"/>
              <a:t>Every country has laws prohibiting bribery of their own government officials, and many countries have enacted anti-corruption laws which prohibit the bribery of foreign government officials</a:t>
            </a:r>
            <a:r>
              <a:rPr lang="en-US" sz="1800" dirty="0" smtClean="0"/>
              <a:t>.</a:t>
            </a:r>
          </a:p>
          <a:p>
            <a:r>
              <a:rPr lang="en-US" sz="1800" dirty="0" smtClean="0"/>
              <a:t>Some countries also </a:t>
            </a:r>
            <a:r>
              <a:rPr lang="en-US" sz="1800" u="sng" dirty="0" smtClean="0"/>
              <a:t>prohibit bribery in commercial transactions</a:t>
            </a:r>
            <a:r>
              <a:rPr lang="en-US" sz="1800" dirty="0" smtClean="0"/>
              <a:t>.</a:t>
            </a:r>
          </a:p>
          <a:p>
            <a:r>
              <a:rPr lang="en-US" sz="1800" u="sng" dirty="0" smtClean="0"/>
              <a:t>Each of you are expected to know how anti-corruption laws apply to your conduct on behalf of Teledyne and are expected to comply with such laws</a:t>
            </a:r>
            <a:r>
              <a:rPr lang="en-US" sz="1800" dirty="0" smtClean="0"/>
              <a:t>.</a:t>
            </a:r>
          </a:p>
        </p:txBody>
      </p:sp>
      <p:sp>
        <p:nvSpPr>
          <p:cNvPr id="4" name="Footer Placeholder 3"/>
          <p:cNvSpPr>
            <a:spLocks noGrp="1"/>
          </p:cNvSpPr>
          <p:nvPr>
            <p:ph type="ftr" sz="quarter" idx="11"/>
          </p:nvPr>
        </p:nvSpPr>
        <p:spPr/>
        <p:txBody>
          <a:bodyPr/>
          <a:lstStyle/>
          <a:p>
            <a:r>
              <a:rPr lang="en-US" sz="1000" dirty="0" smtClean="0"/>
              <a:t>Teledyne Confidential</a:t>
            </a:r>
            <a:endParaRPr lang="en-US" sz="1000"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10</a:t>
            </a:fld>
            <a:endParaRPr lang="en-US" dirty="0"/>
          </a:p>
        </p:txBody>
      </p:sp>
    </p:spTree>
    <p:extLst>
      <p:ext uri="{BB962C8B-B14F-4D97-AF65-F5344CB8AC3E}">
        <p14:creationId xmlns:p14="http://schemas.microsoft.com/office/powerpoint/2010/main" val="905291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2800" dirty="0">
                <a:solidFill>
                  <a:schemeClr val="tx1"/>
                </a:solidFill>
              </a:rPr>
              <a:t>What </a:t>
            </a:r>
            <a:r>
              <a:rPr lang="en-US" sz="2800" dirty="0" smtClean="0">
                <a:solidFill>
                  <a:schemeClr val="tx1"/>
                </a:solidFill>
              </a:rPr>
              <a:t>Do </a:t>
            </a:r>
            <a:r>
              <a:rPr lang="en-US" sz="2800" dirty="0">
                <a:solidFill>
                  <a:schemeClr val="tx1"/>
                </a:solidFill>
              </a:rPr>
              <a:t>the </a:t>
            </a:r>
            <a:r>
              <a:rPr lang="en-US" sz="2800" dirty="0" smtClean="0">
                <a:solidFill>
                  <a:schemeClr val="tx1"/>
                </a:solidFill>
              </a:rPr>
              <a:t>Anti-Corruption Laws</a:t>
            </a:r>
            <a:br>
              <a:rPr lang="en-US" sz="2800" dirty="0" smtClean="0">
                <a:solidFill>
                  <a:schemeClr val="tx1"/>
                </a:solidFill>
              </a:rPr>
            </a:br>
            <a:r>
              <a:rPr lang="en-US" sz="2800" dirty="0" smtClean="0">
                <a:solidFill>
                  <a:schemeClr val="tx1"/>
                </a:solidFill>
              </a:rPr>
              <a:t>Mean </a:t>
            </a:r>
            <a:r>
              <a:rPr lang="en-US" sz="2800" dirty="0">
                <a:solidFill>
                  <a:schemeClr val="tx1"/>
                </a:solidFill>
              </a:rPr>
              <a:t>to </a:t>
            </a:r>
            <a:r>
              <a:rPr lang="en-US" sz="2800" dirty="0" smtClean="0">
                <a:solidFill>
                  <a:schemeClr val="tx1"/>
                </a:solidFill>
              </a:rPr>
              <a:t>Me</a:t>
            </a:r>
            <a:r>
              <a:rPr lang="en-US" sz="2800" dirty="0">
                <a:solidFill>
                  <a:schemeClr val="tx1"/>
                </a:solidFill>
              </a:rPr>
              <a:t>?</a:t>
            </a:r>
          </a:p>
        </p:txBody>
      </p:sp>
      <p:sp>
        <p:nvSpPr>
          <p:cNvPr id="3" name="Content Placeholder 2"/>
          <p:cNvSpPr>
            <a:spLocks noGrp="1"/>
          </p:cNvSpPr>
          <p:nvPr>
            <p:ph idx="1"/>
          </p:nvPr>
        </p:nvSpPr>
        <p:spPr/>
        <p:txBody>
          <a:bodyPr>
            <a:normAutofit fontScale="47500" lnSpcReduction="20000"/>
          </a:bodyPr>
          <a:lstStyle/>
          <a:p>
            <a:pPr marL="0" indent="0">
              <a:lnSpc>
                <a:spcPct val="120000"/>
              </a:lnSpc>
              <a:buNone/>
            </a:pPr>
            <a:r>
              <a:rPr lang="en-US" sz="3800" u="sng" dirty="0" smtClean="0"/>
              <a:t>As </a:t>
            </a:r>
            <a:r>
              <a:rPr lang="en-US" sz="3800" u="sng" dirty="0"/>
              <a:t>a Company service provider, you may not provide or offer a bribe to obtain business, keep business or advance a business position.  You also may not use third parties to bribe.  Any attempt to misreport a bribe as a legitimate business expense is unacceptable.</a:t>
            </a:r>
            <a:endParaRPr lang="en-US" sz="3800" dirty="0"/>
          </a:p>
          <a:p>
            <a:pPr marL="0" indent="0">
              <a:buNone/>
            </a:pPr>
            <a:r>
              <a:rPr lang="en-US" sz="3800" b="1" i="1" dirty="0" smtClean="0"/>
              <a:t>What </a:t>
            </a:r>
            <a:r>
              <a:rPr lang="en-US" sz="3800" b="1" i="1" dirty="0"/>
              <a:t>is a bribe?</a:t>
            </a:r>
            <a:endParaRPr lang="en-US" sz="3800" dirty="0"/>
          </a:p>
          <a:p>
            <a:pPr>
              <a:lnSpc>
                <a:spcPct val="120000"/>
              </a:lnSpc>
            </a:pPr>
            <a:r>
              <a:rPr lang="en-US" sz="3400" dirty="0" smtClean="0"/>
              <a:t>A </a:t>
            </a:r>
            <a:r>
              <a:rPr lang="en-US" sz="3400" dirty="0"/>
              <a:t>bribe is any payment or item of value, </a:t>
            </a:r>
            <a:r>
              <a:rPr lang="en-US" sz="3400" u="sng" dirty="0"/>
              <a:t>including </a:t>
            </a:r>
            <a:r>
              <a:rPr lang="en-US" sz="3400" u="sng" dirty="0" smtClean="0"/>
              <a:t>gifts, gratuities</a:t>
            </a:r>
            <a:r>
              <a:rPr lang="en-US" sz="3400" u="sng" dirty="0"/>
              <a:t> </a:t>
            </a:r>
            <a:r>
              <a:rPr lang="en-US" sz="3400" u="sng" dirty="0" smtClean="0"/>
              <a:t>and other benefits</a:t>
            </a:r>
            <a:r>
              <a:rPr lang="en-US" sz="3400" dirty="0" smtClean="0"/>
              <a:t>, </a:t>
            </a:r>
            <a:r>
              <a:rPr lang="en-US" sz="3400" dirty="0"/>
              <a:t>given directly or indirectly to obtain an improper advantage to you, your company or our Company.  An improper advantage is one that would not have been gained absent the payment and one that puts the provider of the payment unfairly ahead of others who play by the rules.  If a payment or an item of value is given to influence a decision, it is likely a bribe.  </a:t>
            </a:r>
          </a:p>
          <a:p>
            <a:pPr marL="0" indent="0">
              <a:buNone/>
            </a:pPr>
            <a:r>
              <a:rPr lang="en-US" sz="3800" b="1" i="1" dirty="0" smtClean="0"/>
              <a:t>Who </a:t>
            </a:r>
            <a:r>
              <a:rPr lang="en-US" sz="3800" b="1" i="1" dirty="0"/>
              <a:t>is a forbidden recipient?</a:t>
            </a:r>
            <a:r>
              <a:rPr lang="en-US" sz="3600" b="1" i="1" dirty="0"/>
              <a:t>  </a:t>
            </a:r>
            <a:endParaRPr lang="en-US" sz="3600" dirty="0"/>
          </a:p>
          <a:p>
            <a:r>
              <a:rPr lang="en-US" sz="3300" dirty="0" smtClean="0"/>
              <a:t>Government officials</a:t>
            </a:r>
          </a:p>
          <a:p>
            <a:r>
              <a:rPr lang="en-US" sz="3300" dirty="0" smtClean="0"/>
              <a:t>Private commercial parties</a:t>
            </a:r>
          </a:p>
        </p:txBody>
      </p:sp>
      <p:sp>
        <p:nvSpPr>
          <p:cNvPr id="6" name="Footer Placeholder 5"/>
          <p:cNvSpPr>
            <a:spLocks noGrp="1"/>
          </p:cNvSpPr>
          <p:nvPr>
            <p:ph type="ftr" sz="quarter" idx="11"/>
          </p:nvPr>
        </p:nvSpPr>
        <p:spPr/>
        <p:txBody>
          <a:bodyPr/>
          <a:lstStyle/>
          <a:p>
            <a:r>
              <a:rPr lang="en-US" dirty="0" smtClean="0"/>
              <a:t>Teledyne Confidential</a:t>
            </a:r>
            <a:endParaRPr lang="en-US" dirty="0"/>
          </a:p>
        </p:txBody>
      </p:sp>
      <p:sp>
        <p:nvSpPr>
          <p:cNvPr id="5" name="Slide Number Placeholder 3"/>
          <p:cNvSpPr>
            <a:spLocks noGrp="1"/>
          </p:cNvSpPr>
          <p:nvPr>
            <p:ph type="sldNum" sz="quarter" idx="12"/>
          </p:nvPr>
        </p:nvSpPr>
        <p:spPr>
          <a:xfrm>
            <a:off x="6553200" y="6248400"/>
            <a:ext cx="1905000" cy="457200"/>
          </a:xfrm>
        </p:spPr>
        <p:txBody>
          <a:bodyPr/>
          <a:lstStyle/>
          <a:p>
            <a:fld id="{1C685BD2-ED9D-43E3-8D3F-8C03F1172C63}" type="slidenum">
              <a:rPr lang="en-US" smtClean="0"/>
              <a:pPr/>
              <a:t>11</a:t>
            </a:fld>
            <a:endParaRPr lang="en-US" dirty="0"/>
          </a:p>
        </p:txBody>
      </p:sp>
    </p:spTree>
    <p:extLst>
      <p:ext uri="{BB962C8B-B14F-4D97-AF65-F5344CB8AC3E}">
        <p14:creationId xmlns:p14="http://schemas.microsoft.com/office/powerpoint/2010/main" val="1276143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“Government Official”?</a:t>
            </a:r>
            <a:endParaRPr lang="en-US" dirty="0"/>
          </a:p>
        </p:txBody>
      </p:sp>
      <p:sp>
        <p:nvSpPr>
          <p:cNvPr id="3" name="Content Placeholder 2"/>
          <p:cNvSpPr>
            <a:spLocks noGrp="1"/>
          </p:cNvSpPr>
          <p:nvPr>
            <p:ph idx="1"/>
          </p:nvPr>
        </p:nvSpPr>
        <p:spPr/>
        <p:txBody>
          <a:bodyPr/>
          <a:lstStyle/>
          <a:p>
            <a:pPr lvl="0"/>
            <a:r>
              <a:rPr lang="en-US" sz="2100" dirty="0" smtClean="0">
                <a:solidFill>
                  <a:srgbClr val="000000"/>
                </a:solidFill>
              </a:rPr>
              <a:t>The term “Government Official” includes:  </a:t>
            </a:r>
          </a:p>
          <a:p>
            <a:pPr marL="914400" lvl="1">
              <a:spcBef>
                <a:spcPts val="300"/>
              </a:spcBef>
            </a:pPr>
            <a:r>
              <a:rPr lang="en-US" sz="1800" dirty="0" smtClean="0">
                <a:solidFill>
                  <a:srgbClr val="000000"/>
                </a:solidFill>
              </a:rPr>
              <a:t>government </a:t>
            </a:r>
            <a:r>
              <a:rPr lang="en-US" sz="1800" dirty="0">
                <a:solidFill>
                  <a:srgbClr val="000000"/>
                </a:solidFill>
              </a:rPr>
              <a:t>officers and </a:t>
            </a:r>
            <a:r>
              <a:rPr lang="en-US" sz="1800" dirty="0" smtClean="0">
                <a:solidFill>
                  <a:srgbClr val="000000"/>
                </a:solidFill>
              </a:rPr>
              <a:t>employees; </a:t>
            </a:r>
          </a:p>
          <a:p>
            <a:pPr marL="914400" lvl="1">
              <a:spcBef>
                <a:spcPts val="300"/>
              </a:spcBef>
            </a:pPr>
            <a:r>
              <a:rPr lang="en-US" sz="1800" dirty="0" smtClean="0">
                <a:solidFill>
                  <a:srgbClr val="000000"/>
                </a:solidFill>
              </a:rPr>
              <a:t>employees </a:t>
            </a:r>
            <a:r>
              <a:rPr lang="en-US" sz="1800" dirty="0">
                <a:solidFill>
                  <a:srgbClr val="000000"/>
                </a:solidFill>
              </a:rPr>
              <a:t>from government agencies or </a:t>
            </a:r>
            <a:r>
              <a:rPr lang="en-US" sz="1800" dirty="0" smtClean="0">
                <a:solidFill>
                  <a:srgbClr val="000000"/>
                </a:solidFill>
              </a:rPr>
              <a:t>instrumentalities (including state-owned companies); </a:t>
            </a:r>
          </a:p>
          <a:p>
            <a:pPr marL="914400" lvl="1">
              <a:spcBef>
                <a:spcPts val="300"/>
              </a:spcBef>
            </a:pPr>
            <a:r>
              <a:rPr lang="en-US" sz="1800" dirty="0" smtClean="0">
                <a:solidFill>
                  <a:srgbClr val="000000"/>
                </a:solidFill>
              </a:rPr>
              <a:t>employees </a:t>
            </a:r>
            <a:r>
              <a:rPr lang="en-US" sz="1800" dirty="0">
                <a:solidFill>
                  <a:srgbClr val="000000"/>
                </a:solidFill>
              </a:rPr>
              <a:t>from public international organizations; </a:t>
            </a:r>
            <a:endParaRPr lang="en-US" sz="1800" dirty="0" smtClean="0">
              <a:solidFill>
                <a:srgbClr val="000000"/>
              </a:solidFill>
            </a:endParaRPr>
          </a:p>
          <a:p>
            <a:pPr marL="914400" lvl="1">
              <a:spcBef>
                <a:spcPts val="300"/>
              </a:spcBef>
            </a:pPr>
            <a:r>
              <a:rPr lang="en-US" sz="1800" dirty="0" smtClean="0">
                <a:solidFill>
                  <a:srgbClr val="000000"/>
                </a:solidFill>
              </a:rPr>
              <a:t>and</a:t>
            </a:r>
            <a:r>
              <a:rPr lang="en-US" sz="1800" dirty="0">
                <a:solidFill>
                  <a:srgbClr val="000000"/>
                </a:solidFill>
              </a:rPr>
              <a:t>, anyone acting on behalf of the foregoing parties</a:t>
            </a:r>
            <a:r>
              <a:rPr lang="en-US" sz="1600" dirty="0">
                <a:solidFill>
                  <a:srgbClr val="000000"/>
                </a:solidFill>
              </a:rPr>
              <a:t>.  </a:t>
            </a:r>
            <a:endParaRPr lang="en-US" sz="1600" dirty="0" smtClean="0">
              <a:solidFill>
                <a:srgbClr val="000000"/>
              </a:solidFill>
            </a:endParaRPr>
          </a:p>
          <a:p>
            <a:r>
              <a:rPr lang="en-US" sz="2100" dirty="0" smtClean="0">
                <a:solidFill>
                  <a:srgbClr val="000000"/>
                </a:solidFill>
              </a:rPr>
              <a:t>This </a:t>
            </a:r>
            <a:r>
              <a:rPr lang="en-US" sz="2100" dirty="0">
                <a:solidFill>
                  <a:srgbClr val="000000"/>
                </a:solidFill>
              </a:rPr>
              <a:t>definition includes almost any kind of government employee, such as elected or appointed officials, employees of state-owned entities and </a:t>
            </a:r>
            <a:r>
              <a:rPr lang="en-US" sz="2100" u="sng" dirty="0">
                <a:solidFill>
                  <a:srgbClr val="000000"/>
                </a:solidFill>
              </a:rPr>
              <a:t>even employees at companies </a:t>
            </a:r>
            <a:r>
              <a:rPr lang="en-US" sz="2100" u="sng" dirty="0" smtClean="0">
                <a:solidFill>
                  <a:srgbClr val="000000"/>
                </a:solidFill>
              </a:rPr>
              <a:t>that are only partially owned by the government</a:t>
            </a:r>
            <a:r>
              <a:rPr lang="en-US" sz="2100" dirty="0" smtClean="0">
                <a:solidFill>
                  <a:srgbClr val="000000"/>
                </a:solidFill>
              </a:rPr>
              <a:t>.</a:t>
            </a:r>
          </a:p>
          <a:p>
            <a:r>
              <a:rPr lang="en-US" sz="2100" dirty="0" smtClean="0">
                <a:solidFill>
                  <a:srgbClr val="000000"/>
                </a:solidFill>
              </a:rPr>
              <a:t>It also includes political </a:t>
            </a:r>
            <a:r>
              <a:rPr lang="en-US" sz="2100" dirty="0">
                <a:solidFill>
                  <a:srgbClr val="000000"/>
                </a:solidFill>
              </a:rPr>
              <a:t>parties </a:t>
            </a:r>
            <a:r>
              <a:rPr lang="en-US" sz="2100" dirty="0" smtClean="0">
                <a:solidFill>
                  <a:srgbClr val="000000"/>
                </a:solidFill>
              </a:rPr>
              <a:t>and candidates, and officials </a:t>
            </a:r>
            <a:r>
              <a:rPr lang="en-US" sz="2100" dirty="0">
                <a:solidFill>
                  <a:srgbClr val="000000"/>
                </a:solidFill>
              </a:rPr>
              <a:t>and employees of public international organizations, such as the United Nations.   </a:t>
            </a:r>
          </a:p>
          <a:p>
            <a:endParaRPr lang="en-US" dirty="0"/>
          </a:p>
        </p:txBody>
      </p:sp>
      <p:sp>
        <p:nvSpPr>
          <p:cNvPr id="4" name="Footer Placeholder 3"/>
          <p:cNvSpPr>
            <a:spLocks noGrp="1"/>
          </p:cNvSpPr>
          <p:nvPr>
            <p:ph type="ftr" sz="quarter" idx="11"/>
          </p:nvPr>
        </p:nvSpPr>
        <p:spPr/>
        <p:txBody>
          <a:bodyPr/>
          <a:lstStyle/>
          <a:p>
            <a:r>
              <a:rPr lang="en-US" dirty="0" smtClean="0"/>
              <a:t>Teledyne Confidential</a:t>
            </a:r>
            <a:endParaRPr lang="en-US"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12</a:t>
            </a:fld>
            <a:endParaRPr lang="en-US" dirty="0"/>
          </a:p>
        </p:txBody>
      </p:sp>
    </p:spTree>
    <p:extLst>
      <p:ext uri="{BB962C8B-B14F-4D97-AF65-F5344CB8AC3E}">
        <p14:creationId xmlns:p14="http://schemas.microsoft.com/office/powerpoint/2010/main" val="5316033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What are “Gifts, Gratuities and Other Benefits”?</a:t>
            </a:r>
            <a:endParaRPr lang="en-US" sz="2400" dirty="0"/>
          </a:p>
        </p:txBody>
      </p:sp>
      <p:sp>
        <p:nvSpPr>
          <p:cNvPr id="3" name="Content Placeholder 2"/>
          <p:cNvSpPr>
            <a:spLocks noGrp="1"/>
          </p:cNvSpPr>
          <p:nvPr>
            <p:ph idx="1"/>
          </p:nvPr>
        </p:nvSpPr>
        <p:spPr/>
        <p:txBody>
          <a:bodyPr/>
          <a:lstStyle/>
          <a:p>
            <a:pPr>
              <a:buFont typeface="Arial" pitchFamily="34" charset="0"/>
              <a:buChar char="•"/>
            </a:pPr>
            <a:r>
              <a:rPr lang="en-US" sz="2300" dirty="0"/>
              <a:t>Examples of gifts, gratuities and other benefits include:</a:t>
            </a:r>
            <a:r>
              <a:rPr lang="en-US" sz="1800" dirty="0"/>
              <a:t> </a:t>
            </a:r>
            <a:endParaRPr lang="en-US" sz="1800" dirty="0" smtClean="0"/>
          </a:p>
          <a:p>
            <a:pPr marL="914400" lvl="1">
              <a:spcBef>
                <a:spcPts val="300"/>
              </a:spcBef>
              <a:buFont typeface="Arial" pitchFamily="34" charset="0"/>
              <a:buChar char="−"/>
            </a:pPr>
            <a:r>
              <a:rPr lang="en-US" sz="1800" dirty="0" smtClean="0"/>
              <a:t>Cash or cash equivalents (like a gift certificate or stock in a company);</a:t>
            </a:r>
          </a:p>
          <a:p>
            <a:pPr marL="914400" lvl="1">
              <a:spcBef>
                <a:spcPts val="300"/>
              </a:spcBef>
              <a:buFont typeface="Arial" pitchFamily="34" charset="0"/>
              <a:buChar char="−"/>
            </a:pPr>
            <a:r>
              <a:rPr lang="en-US" sz="1800" dirty="0" smtClean="0"/>
              <a:t>Lodging;</a:t>
            </a:r>
          </a:p>
          <a:p>
            <a:pPr marL="914400" lvl="1">
              <a:spcBef>
                <a:spcPts val="300"/>
              </a:spcBef>
              <a:buFont typeface="Arial" pitchFamily="34" charset="0"/>
              <a:buChar char="−"/>
            </a:pPr>
            <a:r>
              <a:rPr lang="en-US" sz="1800" dirty="0" smtClean="0"/>
              <a:t>Hospitality </a:t>
            </a:r>
            <a:r>
              <a:rPr lang="en-US" sz="1800" dirty="0"/>
              <a:t>and </a:t>
            </a:r>
            <a:r>
              <a:rPr lang="en-US" sz="1800" dirty="0" smtClean="0"/>
              <a:t>entertainment;</a:t>
            </a:r>
          </a:p>
          <a:p>
            <a:pPr marL="914400" lvl="1">
              <a:spcBef>
                <a:spcPts val="300"/>
              </a:spcBef>
              <a:buFont typeface="Arial" pitchFamily="34" charset="0"/>
              <a:buChar char="−"/>
            </a:pPr>
            <a:r>
              <a:rPr lang="en-US" sz="1800" dirty="0" smtClean="0"/>
              <a:t>Transportation </a:t>
            </a:r>
            <a:r>
              <a:rPr lang="en-US" sz="1800" dirty="0"/>
              <a:t>or travel </a:t>
            </a:r>
            <a:r>
              <a:rPr lang="en-US" sz="1800" dirty="0" smtClean="0"/>
              <a:t>support;</a:t>
            </a:r>
          </a:p>
          <a:p>
            <a:pPr marL="914400" lvl="1">
              <a:spcBef>
                <a:spcPts val="300"/>
              </a:spcBef>
              <a:buFont typeface="Arial" pitchFamily="34" charset="0"/>
              <a:buChar char="−"/>
            </a:pPr>
            <a:r>
              <a:rPr lang="en-US" sz="1800" dirty="0" smtClean="0"/>
              <a:t>Offers </a:t>
            </a:r>
            <a:r>
              <a:rPr lang="en-US" sz="1800" dirty="0"/>
              <a:t>of </a:t>
            </a:r>
            <a:r>
              <a:rPr lang="en-US" sz="1800" dirty="0" smtClean="0"/>
              <a:t>employment;</a:t>
            </a:r>
          </a:p>
          <a:p>
            <a:pPr marL="914400" lvl="1">
              <a:spcBef>
                <a:spcPts val="300"/>
              </a:spcBef>
              <a:buFont typeface="Arial" pitchFamily="34" charset="0"/>
              <a:buChar char="−"/>
            </a:pPr>
            <a:r>
              <a:rPr lang="en-US" sz="1800" dirty="0" smtClean="0"/>
              <a:t>Charitable contributions;</a:t>
            </a:r>
          </a:p>
          <a:p>
            <a:pPr marL="914400" lvl="1">
              <a:spcBef>
                <a:spcPts val="300"/>
              </a:spcBef>
              <a:buFont typeface="Arial" pitchFamily="34" charset="0"/>
              <a:buChar char="−"/>
            </a:pPr>
            <a:r>
              <a:rPr lang="en-US" sz="1800" dirty="0" smtClean="0"/>
              <a:t>Donations;</a:t>
            </a:r>
          </a:p>
          <a:p>
            <a:pPr marL="914400" lvl="1">
              <a:spcBef>
                <a:spcPts val="300"/>
              </a:spcBef>
              <a:buFont typeface="Arial" pitchFamily="34" charset="0"/>
              <a:buChar char="−"/>
            </a:pPr>
            <a:r>
              <a:rPr lang="en-US" sz="1800" dirty="0" smtClean="0"/>
              <a:t>Loans; </a:t>
            </a:r>
          </a:p>
          <a:p>
            <a:pPr marL="914400" lvl="1">
              <a:spcBef>
                <a:spcPts val="300"/>
              </a:spcBef>
              <a:buFont typeface="Arial" pitchFamily="34" charset="0"/>
              <a:buChar char="−"/>
            </a:pPr>
            <a:r>
              <a:rPr lang="en-US" sz="1800" dirty="0"/>
              <a:t>O</a:t>
            </a:r>
            <a:r>
              <a:rPr lang="en-US" sz="1800" dirty="0" smtClean="0"/>
              <a:t>ther </a:t>
            </a:r>
            <a:r>
              <a:rPr lang="en-US" sz="1800" dirty="0"/>
              <a:t>commercial benefits (such as discounts that are not available to other </a:t>
            </a:r>
            <a:r>
              <a:rPr lang="en-US" sz="1800" dirty="0" smtClean="0"/>
              <a:t>customers); and,</a:t>
            </a:r>
          </a:p>
          <a:p>
            <a:pPr marL="914400" lvl="1">
              <a:spcBef>
                <a:spcPts val="300"/>
              </a:spcBef>
              <a:buFont typeface="Arial" pitchFamily="34" charset="0"/>
              <a:buChar char="−"/>
            </a:pPr>
            <a:r>
              <a:rPr lang="en-US" sz="1800" dirty="0" smtClean="0"/>
              <a:t>Tangible items of value.</a:t>
            </a:r>
            <a:endParaRPr lang="en-US" sz="1800" dirty="0"/>
          </a:p>
          <a:p>
            <a:endParaRPr lang="en-US" sz="1700" dirty="0"/>
          </a:p>
        </p:txBody>
      </p:sp>
      <p:sp>
        <p:nvSpPr>
          <p:cNvPr id="4" name="Footer Placeholder 3"/>
          <p:cNvSpPr>
            <a:spLocks noGrp="1"/>
          </p:cNvSpPr>
          <p:nvPr>
            <p:ph type="ftr" sz="quarter" idx="11"/>
          </p:nvPr>
        </p:nvSpPr>
        <p:spPr/>
        <p:txBody>
          <a:bodyPr/>
          <a:lstStyle/>
          <a:p>
            <a:r>
              <a:rPr lang="en-US" dirty="0" smtClean="0"/>
              <a:t>Teledyne Confidential</a:t>
            </a:r>
            <a:endParaRPr lang="en-US"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13</a:t>
            </a:fld>
            <a:endParaRPr lang="en-US" dirty="0"/>
          </a:p>
        </p:txBody>
      </p:sp>
    </p:spTree>
    <p:extLst>
      <p:ext uri="{BB962C8B-B14F-4D97-AF65-F5344CB8AC3E}">
        <p14:creationId xmlns:p14="http://schemas.microsoft.com/office/powerpoint/2010/main" val="33212886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2400" dirty="0" smtClean="0"/>
              <a:t>What is “Obtaining or Retaining an Improper Business Advantage”?</a:t>
            </a:r>
            <a:endParaRPr lang="en-US" sz="2400" dirty="0"/>
          </a:p>
        </p:txBody>
      </p:sp>
      <p:sp>
        <p:nvSpPr>
          <p:cNvPr id="3" name="Content Placeholder 2"/>
          <p:cNvSpPr>
            <a:spLocks noGrp="1"/>
          </p:cNvSpPr>
          <p:nvPr>
            <p:ph idx="1"/>
          </p:nvPr>
        </p:nvSpPr>
        <p:spPr/>
        <p:txBody>
          <a:bodyPr/>
          <a:lstStyle/>
          <a:p>
            <a:r>
              <a:rPr lang="en-US" sz="1800" dirty="0"/>
              <a:t>Teledyne’s sales representatives, distributors, value-added resellers, consultants or other service providers </a:t>
            </a:r>
            <a:r>
              <a:rPr lang="en-US" sz="1800" u="sng" dirty="0"/>
              <a:t>must never do anything improper – such as pay or promise to pay a bribe </a:t>
            </a:r>
            <a:r>
              <a:rPr lang="en-US" sz="1800" u="sng" dirty="0" smtClean="0"/>
              <a:t>or kickback – </a:t>
            </a:r>
            <a:r>
              <a:rPr lang="en-US" sz="1800" u="sng" dirty="0"/>
              <a:t>to obtain or retain business or secure a business advantage</a:t>
            </a:r>
            <a:r>
              <a:rPr lang="en-US" sz="1800" dirty="0" smtClean="0"/>
              <a:t>.</a:t>
            </a:r>
          </a:p>
          <a:p>
            <a:r>
              <a:rPr lang="en-US" sz="1800" dirty="0" smtClean="0"/>
              <a:t>Examples </a:t>
            </a:r>
            <a:r>
              <a:rPr lang="en-US" sz="1800" dirty="0"/>
              <a:t>of obtaining or retaining business or securing an improper business advantage include:</a:t>
            </a:r>
          </a:p>
          <a:p>
            <a:pPr marL="914400" lvl="1">
              <a:spcBef>
                <a:spcPts val="300"/>
              </a:spcBef>
              <a:buFont typeface="Arial" pitchFamily="34" charset="0"/>
              <a:buChar char="−"/>
            </a:pPr>
            <a:r>
              <a:rPr lang="en-US" sz="1800" dirty="0" smtClean="0"/>
              <a:t>Winning </a:t>
            </a:r>
            <a:r>
              <a:rPr lang="en-US" sz="1800" dirty="0"/>
              <a:t>a </a:t>
            </a:r>
            <a:r>
              <a:rPr lang="en-US" sz="1800" dirty="0" smtClean="0"/>
              <a:t>contract; </a:t>
            </a:r>
          </a:p>
          <a:p>
            <a:pPr marL="914400" lvl="1">
              <a:spcBef>
                <a:spcPts val="300"/>
              </a:spcBef>
              <a:buFont typeface="Arial" pitchFamily="34" charset="0"/>
              <a:buChar char="−"/>
            </a:pPr>
            <a:r>
              <a:rPr lang="en-US" sz="1800" dirty="0"/>
              <a:t>I</a:t>
            </a:r>
            <a:r>
              <a:rPr lang="en-US" sz="1800" dirty="0" smtClean="0"/>
              <a:t>nfluencing </a:t>
            </a:r>
            <a:r>
              <a:rPr lang="en-US" sz="1800" dirty="0"/>
              <a:t>the procurement </a:t>
            </a:r>
            <a:r>
              <a:rPr lang="en-US" sz="1800" dirty="0" smtClean="0"/>
              <a:t>process;</a:t>
            </a:r>
          </a:p>
          <a:p>
            <a:pPr marL="914400" lvl="1">
              <a:spcBef>
                <a:spcPts val="300"/>
              </a:spcBef>
              <a:buFont typeface="Arial" pitchFamily="34" charset="0"/>
              <a:buChar char="−"/>
            </a:pPr>
            <a:r>
              <a:rPr lang="en-US" sz="1800" dirty="0"/>
              <a:t>C</a:t>
            </a:r>
            <a:r>
              <a:rPr lang="en-US" sz="1800" dirty="0" smtClean="0"/>
              <a:t>ircumventing </a:t>
            </a:r>
            <a:r>
              <a:rPr lang="en-US" sz="1800" dirty="0"/>
              <a:t>the rules for importation of </a:t>
            </a:r>
            <a:r>
              <a:rPr lang="en-US" sz="1800" dirty="0" smtClean="0"/>
              <a:t>products;</a:t>
            </a:r>
          </a:p>
          <a:p>
            <a:pPr marL="914400" lvl="1">
              <a:spcBef>
                <a:spcPts val="300"/>
              </a:spcBef>
              <a:buFont typeface="Arial" pitchFamily="34" charset="0"/>
              <a:buChar char="−"/>
            </a:pPr>
            <a:r>
              <a:rPr lang="en-US" sz="1800" dirty="0" smtClean="0"/>
              <a:t>Gaining </a:t>
            </a:r>
            <a:r>
              <a:rPr lang="en-US" sz="1800" dirty="0"/>
              <a:t>access to non-public bid tender </a:t>
            </a:r>
            <a:r>
              <a:rPr lang="en-US" sz="1800" dirty="0" smtClean="0"/>
              <a:t>information;</a:t>
            </a:r>
          </a:p>
          <a:p>
            <a:pPr marL="914400" lvl="1">
              <a:spcBef>
                <a:spcPts val="300"/>
              </a:spcBef>
              <a:buFont typeface="Arial" pitchFamily="34" charset="0"/>
              <a:buChar char="−"/>
            </a:pPr>
            <a:r>
              <a:rPr lang="en-US" sz="1800" dirty="0"/>
              <a:t>E</a:t>
            </a:r>
            <a:r>
              <a:rPr lang="en-US" sz="1800" dirty="0" smtClean="0"/>
              <a:t>vading </a:t>
            </a:r>
            <a:r>
              <a:rPr lang="en-US" sz="1800" dirty="0"/>
              <a:t>taxes or </a:t>
            </a:r>
            <a:r>
              <a:rPr lang="en-US" sz="1800" dirty="0" smtClean="0"/>
              <a:t>penalties; </a:t>
            </a:r>
          </a:p>
          <a:p>
            <a:pPr marL="914400" lvl="1">
              <a:spcBef>
                <a:spcPts val="300"/>
              </a:spcBef>
              <a:buFont typeface="Arial" pitchFamily="34" charset="0"/>
              <a:buChar char="−"/>
            </a:pPr>
            <a:r>
              <a:rPr lang="en-US" sz="1800" dirty="0" smtClean="0"/>
              <a:t>Influencing </a:t>
            </a:r>
            <a:r>
              <a:rPr lang="en-US" sz="1800" dirty="0"/>
              <a:t>the adjudication of lawsuits or enforcement </a:t>
            </a:r>
            <a:r>
              <a:rPr lang="en-US" sz="1800" dirty="0" smtClean="0"/>
              <a:t>actions; </a:t>
            </a:r>
          </a:p>
          <a:p>
            <a:pPr marL="914400" lvl="1">
              <a:spcBef>
                <a:spcPts val="300"/>
              </a:spcBef>
              <a:buFont typeface="Arial" pitchFamily="34" charset="0"/>
              <a:buChar char="−"/>
            </a:pPr>
            <a:r>
              <a:rPr lang="en-US" sz="1800" dirty="0" smtClean="0"/>
              <a:t>Obtaining </a:t>
            </a:r>
            <a:r>
              <a:rPr lang="en-US" sz="1800" dirty="0"/>
              <a:t>exceptions to </a:t>
            </a:r>
            <a:r>
              <a:rPr lang="en-US" sz="1800" dirty="0" smtClean="0"/>
              <a:t>regulations; and,</a:t>
            </a:r>
          </a:p>
          <a:p>
            <a:pPr marL="914400" lvl="1">
              <a:spcBef>
                <a:spcPts val="300"/>
              </a:spcBef>
              <a:buFont typeface="Arial" pitchFamily="34" charset="0"/>
              <a:buChar char="−"/>
            </a:pPr>
            <a:r>
              <a:rPr lang="en-US" sz="1800" dirty="0" smtClean="0"/>
              <a:t>Avoiding contract </a:t>
            </a:r>
            <a:r>
              <a:rPr lang="en-US" sz="1800" dirty="0"/>
              <a:t>termination.</a:t>
            </a:r>
            <a:r>
              <a:rPr lang="en-US" sz="1400" dirty="0"/>
              <a:t> </a:t>
            </a:r>
          </a:p>
          <a:p>
            <a:pPr>
              <a:buFont typeface="Arial" pitchFamily="34" charset="0"/>
              <a:buChar char="•"/>
            </a:pPr>
            <a:endParaRPr lang="en-US" dirty="0"/>
          </a:p>
          <a:p>
            <a:endParaRPr lang="en-US" dirty="0"/>
          </a:p>
          <a:p>
            <a:endParaRPr lang="en-US" dirty="0"/>
          </a:p>
        </p:txBody>
      </p:sp>
      <p:sp>
        <p:nvSpPr>
          <p:cNvPr id="4" name="Footer Placeholder 3"/>
          <p:cNvSpPr>
            <a:spLocks noGrp="1"/>
          </p:cNvSpPr>
          <p:nvPr>
            <p:ph type="ftr" sz="quarter" idx="11"/>
          </p:nvPr>
        </p:nvSpPr>
        <p:spPr/>
        <p:txBody>
          <a:bodyPr/>
          <a:lstStyle/>
          <a:p>
            <a:r>
              <a:rPr lang="en-US" dirty="0" smtClean="0"/>
              <a:t>Teledyne Confidential</a:t>
            </a:r>
            <a:endParaRPr lang="en-US"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14</a:t>
            </a:fld>
            <a:endParaRPr lang="en-US" dirty="0"/>
          </a:p>
        </p:txBody>
      </p:sp>
    </p:spTree>
    <p:extLst>
      <p:ext uri="{BB962C8B-B14F-4D97-AF65-F5344CB8AC3E}">
        <p14:creationId xmlns:p14="http://schemas.microsoft.com/office/powerpoint/2010/main" val="3663492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Gifts, Gratuities and Other Benefits</a:t>
            </a:r>
            <a:endParaRPr lang="en-US" dirty="0"/>
          </a:p>
        </p:txBody>
      </p:sp>
      <p:sp>
        <p:nvSpPr>
          <p:cNvPr id="3" name="Content Placeholder 2"/>
          <p:cNvSpPr>
            <a:spLocks noGrp="1"/>
          </p:cNvSpPr>
          <p:nvPr>
            <p:ph idx="1"/>
          </p:nvPr>
        </p:nvSpPr>
        <p:spPr/>
        <p:txBody>
          <a:bodyPr/>
          <a:lstStyle/>
          <a:p>
            <a:r>
              <a:rPr lang="en-US" sz="2300" dirty="0" smtClean="0"/>
              <a:t>Gifts, gratuities and other benefits can be considered bribes under the law.</a:t>
            </a:r>
          </a:p>
          <a:p>
            <a:r>
              <a:rPr lang="en-US" sz="2300" dirty="0"/>
              <a:t>Those acting on behalf of Teledyne must never offer a gift or gratuity or other benefit if doing so would violate the law or reflect negatively on Teledyne’s reputation.  </a:t>
            </a:r>
          </a:p>
          <a:p>
            <a:r>
              <a:rPr lang="en-US" sz="2300" dirty="0"/>
              <a:t>In many countries the provision of </a:t>
            </a:r>
            <a:r>
              <a:rPr lang="en-US" sz="2300" u="sng" dirty="0"/>
              <a:t>any</a:t>
            </a:r>
            <a:r>
              <a:rPr lang="en-US" sz="2300" dirty="0"/>
              <a:t> gift, gratuity or other benefit to a government official is illegal.</a:t>
            </a:r>
            <a:r>
              <a:rPr lang="en-US" sz="2300" u="sng" dirty="0"/>
              <a:t>  </a:t>
            </a:r>
          </a:p>
          <a:p>
            <a:r>
              <a:rPr lang="en-US" sz="2300" u="sng" dirty="0"/>
              <a:t>No gift, gratuity or other benefit shall be provided which might be interpreted as a bribe</a:t>
            </a:r>
            <a:r>
              <a:rPr lang="en-US" sz="2300" dirty="0"/>
              <a:t>.</a:t>
            </a:r>
          </a:p>
          <a:p>
            <a:endParaRPr lang="en-US" sz="2300" dirty="0"/>
          </a:p>
          <a:p>
            <a:pPr marL="0" indent="0">
              <a:buNone/>
            </a:pPr>
            <a:endParaRPr lang="en-US" sz="2300" dirty="0"/>
          </a:p>
          <a:p>
            <a:endParaRPr lang="en-US" sz="2300" dirty="0"/>
          </a:p>
        </p:txBody>
      </p:sp>
      <p:sp>
        <p:nvSpPr>
          <p:cNvPr id="6" name="Footer Placeholder 5"/>
          <p:cNvSpPr>
            <a:spLocks noGrp="1"/>
          </p:cNvSpPr>
          <p:nvPr>
            <p:ph type="ftr" sz="quarter" idx="11"/>
          </p:nvPr>
        </p:nvSpPr>
        <p:spPr/>
        <p:txBody>
          <a:bodyPr/>
          <a:lstStyle/>
          <a:p>
            <a:r>
              <a:rPr lang="en-US" sz="1000" dirty="0" smtClean="0"/>
              <a:t>Teledyne Confidential</a:t>
            </a:r>
            <a:endParaRPr lang="en-US" sz="1000" dirty="0"/>
          </a:p>
        </p:txBody>
      </p:sp>
      <p:sp>
        <p:nvSpPr>
          <p:cNvPr id="4" name="Slide Number Placeholder 3"/>
          <p:cNvSpPr>
            <a:spLocks noGrp="1"/>
          </p:cNvSpPr>
          <p:nvPr>
            <p:ph type="sldNum" sz="quarter" idx="12"/>
          </p:nvPr>
        </p:nvSpPr>
        <p:spPr/>
        <p:txBody>
          <a:bodyPr/>
          <a:lstStyle/>
          <a:p>
            <a:fld id="{1C685BD2-ED9D-43E3-8D3F-8C03F1172C63}" type="slidenum">
              <a:rPr lang="en-US" smtClean="0"/>
              <a:pPr/>
              <a:t>15</a:t>
            </a:fld>
            <a:endParaRPr lang="en-US" dirty="0"/>
          </a:p>
        </p:txBody>
      </p:sp>
    </p:spTree>
    <p:extLst>
      <p:ext uri="{BB962C8B-B14F-4D97-AF65-F5344CB8AC3E}">
        <p14:creationId xmlns:p14="http://schemas.microsoft.com/office/powerpoint/2010/main" val="31881743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Gifts, Gratuities and Other Benefits</a:t>
            </a:r>
            <a:endParaRPr lang="en-US" sz="3000" dirty="0"/>
          </a:p>
        </p:txBody>
      </p:sp>
      <p:sp>
        <p:nvSpPr>
          <p:cNvPr id="3" name="Content Placeholder 2"/>
          <p:cNvSpPr>
            <a:spLocks noGrp="1"/>
          </p:cNvSpPr>
          <p:nvPr>
            <p:ph idx="1"/>
          </p:nvPr>
        </p:nvSpPr>
        <p:spPr/>
        <p:txBody>
          <a:bodyPr/>
          <a:lstStyle/>
          <a:p>
            <a:r>
              <a:rPr lang="en-US" sz="2000" u="sng" dirty="0"/>
              <a:t>Cash </a:t>
            </a:r>
            <a:r>
              <a:rPr lang="en-US" sz="2000" u="sng" dirty="0" smtClean="0"/>
              <a:t>or cash equivalent gifts </a:t>
            </a:r>
            <a:r>
              <a:rPr lang="en-US" sz="2000" u="sng" dirty="0"/>
              <a:t>to </a:t>
            </a:r>
            <a:r>
              <a:rPr lang="en-US" sz="2000" u="sng" dirty="0" smtClean="0"/>
              <a:t>government </a:t>
            </a:r>
            <a:r>
              <a:rPr lang="en-US" sz="2000" u="sng" dirty="0"/>
              <a:t>o</a:t>
            </a:r>
            <a:r>
              <a:rPr lang="en-US" sz="2000" u="sng" dirty="0" smtClean="0"/>
              <a:t>fficials </a:t>
            </a:r>
            <a:r>
              <a:rPr lang="en-US" sz="2000" u="sng" dirty="0"/>
              <a:t>or commercial parties are not </a:t>
            </a:r>
            <a:r>
              <a:rPr lang="en-US" sz="2000" u="sng" dirty="0" smtClean="0"/>
              <a:t>permitted under </a:t>
            </a:r>
            <a:r>
              <a:rPr lang="en-US" sz="2000" u="sng" dirty="0"/>
              <a:t>any circumstances</a:t>
            </a:r>
            <a:r>
              <a:rPr lang="en-US" sz="2000" dirty="0" smtClean="0"/>
              <a:t>.</a:t>
            </a:r>
          </a:p>
          <a:p>
            <a:r>
              <a:rPr lang="en-US" sz="2000" dirty="0"/>
              <a:t>No Teledyne sales representative, distributor, value-added reseller, consultant or </a:t>
            </a:r>
            <a:r>
              <a:rPr lang="en-US" sz="2000" dirty="0" smtClean="0"/>
              <a:t>other </a:t>
            </a:r>
            <a:r>
              <a:rPr lang="en-US" sz="2000" dirty="0"/>
              <a:t>service provider acting on Teledyne’s behalf may provide to a third party, directly or indirectly, any gift or gratuity or other benefit for the purpose of obtaining or retaining an improper business advantage.  </a:t>
            </a:r>
          </a:p>
          <a:p>
            <a:r>
              <a:rPr lang="en-US" sz="2000" dirty="0" smtClean="0"/>
              <a:t>All those who act on Teledyne’s behalf are </a:t>
            </a:r>
            <a:r>
              <a:rPr lang="en-US" sz="2000" dirty="0"/>
              <a:t>expected to </a:t>
            </a:r>
            <a:r>
              <a:rPr lang="en-US" sz="2000" u="sng" dirty="0" smtClean="0"/>
              <a:t>comply with the law and use </a:t>
            </a:r>
            <a:r>
              <a:rPr lang="en-US" sz="2000" u="sng" dirty="0"/>
              <a:t>reasonable judgment </a:t>
            </a:r>
            <a:r>
              <a:rPr lang="en-US" sz="2000" u="sng" dirty="0" smtClean="0"/>
              <a:t>in </a:t>
            </a:r>
            <a:r>
              <a:rPr lang="en-US" sz="2000" u="sng" dirty="0"/>
              <a:t>each circumstance</a:t>
            </a:r>
            <a:r>
              <a:rPr lang="en-US" sz="2000" dirty="0"/>
              <a:t>.</a:t>
            </a:r>
          </a:p>
          <a:p>
            <a:pPr marL="457200" lvl="1" indent="0">
              <a:buNone/>
            </a:pPr>
            <a:endParaRPr lang="en-US" sz="2000" dirty="0"/>
          </a:p>
          <a:p>
            <a:endParaRPr lang="en-US" sz="2000" u="sng" dirty="0" smtClean="0"/>
          </a:p>
          <a:p>
            <a:endParaRPr lang="en-US" sz="2000" u="sng" dirty="0" smtClean="0"/>
          </a:p>
          <a:p>
            <a:pPr marL="0" indent="0">
              <a:buNone/>
            </a:pPr>
            <a:endParaRPr lang="en-US" sz="2000" dirty="0"/>
          </a:p>
        </p:txBody>
      </p:sp>
      <p:sp>
        <p:nvSpPr>
          <p:cNvPr id="6" name="Footer Placeholder 5"/>
          <p:cNvSpPr>
            <a:spLocks noGrp="1"/>
          </p:cNvSpPr>
          <p:nvPr>
            <p:ph type="ftr" sz="quarter" idx="11"/>
          </p:nvPr>
        </p:nvSpPr>
        <p:spPr/>
        <p:txBody>
          <a:bodyPr/>
          <a:lstStyle/>
          <a:p>
            <a:r>
              <a:rPr lang="en-US" sz="1000" dirty="0" smtClean="0"/>
              <a:t>Teledyne Confidential</a:t>
            </a:r>
            <a:endParaRPr lang="en-US" sz="1000" dirty="0"/>
          </a:p>
        </p:txBody>
      </p:sp>
      <p:sp>
        <p:nvSpPr>
          <p:cNvPr id="4" name="Slide Number Placeholder 3"/>
          <p:cNvSpPr>
            <a:spLocks noGrp="1"/>
          </p:cNvSpPr>
          <p:nvPr>
            <p:ph type="sldNum" sz="quarter" idx="12"/>
          </p:nvPr>
        </p:nvSpPr>
        <p:spPr/>
        <p:txBody>
          <a:bodyPr/>
          <a:lstStyle/>
          <a:p>
            <a:fld id="{1C685BD2-ED9D-43E3-8D3F-8C03F1172C63}" type="slidenum">
              <a:rPr lang="en-US" smtClean="0"/>
              <a:pPr/>
              <a:t>16</a:t>
            </a:fld>
            <a:endParaRPr lang="en-US" dirty="0"/>
          </a:p>
        </p:txBody>
      </p:sp>
    </p:spTree>
    <p:extLst>
      <p:ext uri="{BB962C8B-B14F-4D97-AF65-F5344CB8AC3E}">
        <p14:creationId xmlns:p14="http://schemas.microsoft.com/office/powerpoint/2010/main" val="15057584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2800" dirty="0" smtClean="0">
                <a:solidFill>
                  <a:schemeClr val="tx1"/>
                </a:solidFill>
              </a:rPr>
              <a:t>Teledyne’s Requirements for</a:t>
            </a:r>
            <a:r>
              <a:rPr lang="en-US" sz="2800" dirty="0">
                <a:solidFill>
                  <a:schemeClr val="tx1"/>
                </a:solidFill>
              </a:rPr>
              <a:t> </a:t>
            </a:r>
            <a:r>
              <a:rPr lang="en-US" sz="2800" dirty="0" smtClean="0">
                <a:solidFill>
                  <a:schemeClr val="tx1"/>
                </a:solidFill>
              </a:rPr>
              <a:t>Third </a:t>
            </a:r>
            <a:br>
              <a:rPr lang="en-US" sz="2800" dirty="0" smtClean="0">
                <a:solidFill>
                  <a:schemeClr val="tx1"/>
                </a:solidFill>
              </a:rPr>
            </a:br>
            <a:r>
              <a:rPr lang="en-US" sz="2800" dirty="0" smtClean="0">
                <a:solidFill>
                  <a:schemeClr val="tx1"/>
                </a:solidFill>
              </a:rPr>
              <a:t>Parties – Contracts and Certifications </a:t>
            </a:r>
            <a:endParaRPr lang="en-US" sz="2800" dirty="0">
              <a:solidFill>
                <a:schemeClr val="tx1"/>
              </a:solidFill>
            </a:endParaRPr>
          </a:p>
        </p:txBody>
      </p:sp>
      <p:sp>
        <p:nvSpPr>
          <p:cNvPr id="3" name="Content Placeholder 2"/>
          <p:cNvSpPr>
            <a:spLocks noGrp="1"/>
          </p:cNvSpPr>
          <p:nvPr>
            <p:ph idx="1"/>
          </p:nvPr>
        </p:nvSpPr>
        <p:spPr/>
        <p:txBody>
          <a:bodyPr>
            <a:normAutofit/>
          </a:bodyPr>
          <a:lstStyle/>
          <a:p>
            <a:r>
              <a:rPr lang="en-US" sz="2100" dirty="0"/>
              <a:t>All </a:t>
            </a:r>
            <a:r>
              <a:rPr lang="en-US" sz="2100" dirty="0" smtClean="0"/>
              <a:t>sales </a:t>
            </a:r>
            <a:r>
              <a:rPr lang="en-US" sz="2100" dirty="0"/>
              <a:t>r</a:t>
            </a:r>
            <a:r>
              <a:rPr lang="en-US" sz="2100" dirty="0" smtClean="0"/>
              <a:t>epresentatives</a:t>
            </a:r>
            <a:r>
              <a:rPr lang="en-US" sz="2100" dirty="0"/>
              <a:t>, </a:t>
            </a:r>
            <a:r>
              <a:rPr lang="en-US" sz="2100" dirty="0" smtClean="0"/>
              <a:t>distributors, value-added </a:t>
            </a:r>
            <a:r>
              <a:rPr lang="en-US" sz="2100" dirty="0"/>
              <a:t>r</a:t>
            </a:r>
            <a:r>
              <a:rPr lang="en-US" sz="2100" dirty="0" smtClean="0"/>
              <a:t>esellers and consultants must operate under a </a:t>
            </a:r>
            <a:r>
              <a:rPr lang="en-US" sz="2100" u="sng" dirty="0" smtClean="0"/>
              <a:t>written contract</a:t>
            </a:r>
            <a:r>
              <a:rPr lang="en-US" sz="2100" dirty="0" smtClean="0"/>
              <a:t> with Teledyne.</a:t>
            </a:r>
            <a:endParaRPr lang="en-US" sz="2100" dirty="0"/>
          </a:p>
          <a:p>
            <a:r>
              <a:rPr lang="en-US" sz="2100" dirty="0" smtClean="0"/>
              <a:t>All sales representatives, distributors, value-added resellers, consultants and other service providers who interact with Government Officials or commercial customers on Teledyne’s behalf</a:t>
            </a:r>
            <a:r>
              <a:rPr lang="en-US" sz="2200" dirty="0" smtClean="0"/>
              <a:t>:</a:t>
            </a:r>
          </a:p>
          <a:p>
            <a:pPr marL="914400" lvl="1">
              <a:spcBef>
                <a:spcPts val="300"/>
              </a:spcBef>
            </a:pPr>
            <a:r>
              <a:rPr lang="en-US" sz="1800" dirty="0" smtClean="0"/>
              <a:t>must agree to abide by the Anti-Corruption laws applicable to their business.</a:t>
            </a:r>
          </a:p>
          <a:p>
            <a:pPr marL="914400" lvl="1">
              <a:spcBef>
                <a:spcPts val="300"/>
              </a:spcBef>
            </a:pPr>
            <a:r>
              <a:rPr lang="en-US" sz="1800" dirty="0" smtClean="0"/>
              <a:t>are required to certify that they have received and understand:</a:t>
            </a:r>
          </a:p>
          <a:p>
            <a:pPr marL="1371600" lvl="2">
              <a:buFont typeface="Wingdings" pitchFamily="2" charset="2"/>
              <a:buChar char="Ø"/>
            </a:pPr>
            <a:r>
              <a:rPr lang="en-US" sz="1600" dirty="0" smtClean="0"/>
              <a:t>Teledyne’s Ethics Code of Conduct for Service Providers; and </a:t>
            </a:r>
          </a:p>
          <a:p>
            <a:pPr marL="1371600" lvl="2">
              <a:buFont typeface="Wingdings" pitchFamily="2" charset="2"/>
              <a:buChar char="Ø"/>
            </a:pPr>
            <a:r>
              <a:rPr lang="en-US" sz="1600" dirty="0" smtClean="0"/>
              <a:t>Teledyne’s Anti-Corruption Summary</a:t>
            </a:r>
          </a:p>
        </p:txBody>
      </p:sp>
      <p:sp>
        <p:nvSpPr>
          <p:cNvPr id="6" name="Footer Placeholder 5"/>
          <p:cNvSpPr>
            <a:spLocks noGrp="1"/>
          </p:cNvSpPr>
          <p:nvPr>
            <p:ph type="ftr" sz="quarter" idx="11"/>
          </p:nvPr>
        </p:nvSpPr>
        <p:spPr/>
        <p:txBody>
          <a:bodyPr/>
          <a:lstStyle/>
          <a:p>
            <a:r>
              <a:rPr lang="en-US" dirty="0" smtClean="0"/>
              <a:t>Teledyne Confidential</a:t>
            </a:r>
            <a:endParaRPr lang="en-US" dirty="0"/>
          </a:p>
        </p:txBody>
      </p:sp>
      <p:sp>
        <p:nvSpPr>
          <p:cNvPr id="5" name="Slide Number Placeholder 3"/>
          <p:cNvSpPr>
            <a:spLocks noGrp="1"/>
          </p:cNvSpPr>
          <p:nvPr>
            <p:ph type="sldNum" sz="quarter" idx="12"/>
          </p:nvPr>
        </p:nvSpPr>
        <p:spPr>
          <a:xfrm>
            <a:off x="6553200" y="6248400"/>
            <a:ext cx="1905000" cy="457200"/>
          </a:xfrm>
        </p:spPr>
        <p:txBody>
          <a:bodyPr/>
          <a:lstStyle/>
          <a:p>
            <a:fld id="{1C685BD2-ED9D-43E3-8D3F-8C03F1172C63}" type="slidenum">
              <a:rPr lang="en-US" smtClean="0"/>
              <a:pPr/>
              <a:t>17</a:t>
            </a:fld>
            <a:endParaRPr lang="en-US" dirty="0"/>
          </a:p>
        </p:txBody>
      </p:sp>
    </p:spTree>
    <p:extLst>
      <p:ext uri="{BB962C8B-B14F-4D97-AF65-F5344CB8AC3E}">
        <p14:creationId xmlns:p14="http://schemas.microsoft.com/office/powerpoint/2010/main" val="5139814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2800" dirty="0" smtClean="0">
                <a:solidFill>
                  <a:schemeClr val="tx1"/>
                </a:solidFill>
              </a:rPr>
              <a:t>Teledyne’s Requirements for</a:t>
            </a:r>
            <a:r>
              <a:rPr lang="en-US" sz="2800" dirty="0">
                <a:solidFill>
                  <a:schemeClr val="tx1"/>
                </a:solidFill>
              </a:rPr>
              <a:t> </a:t>
            </a:r>
            <a:r>
              <a:rPr lang="en-US" sz="2800" dirty="0" smtClean="0">
                <a:solidFill>
                  <a:schemeClr val="tx1"/>
                </a:solidFill>
              </a:rPr>
              <a:t>Third </a:t>
            </a:r>
            <a:br>
              <a:rPr lang="en-US" sz="2800" dirty="0" smtClean="0">
                <a:solidFill>
                  <a:schemeClr val="tx1"/>
                </a:solidFill>
              </a:rPr>
            </a:br>
            <a:r>
              <a:rPr lang="en-US" sz="2800" dirty="0" smtClean="0">
                <a:solidFill>
                  <a:schemeClr val="tx1"/>
                </a:solidFill>
              </a:rPr>
              <a:t>Parties – Due Diligence and Training </a:t>
            </a:r>
            <a:endParaRPr lang="en-US" sz="2800" dirty="0">
              <a:solidFill>
                <a:schemeClr val="tx1"/>
              </a:solidFill>
            </a:endParaRPr>
          </a:p>
        </p:txBody>
      </p:sp>
      <p:sp>
        <p:nvSpPr>
          <p:cNvPr id="3" name="Content Placeholder 2"/>
          <p:cNvSpPr>
            <a:spLocks noGrp="1"/>
          </p:cNvSpPr>
          <p:nvPr>
            <p:ph idx="1"/>
          </p:nvPr>
        </p:nvSpPr>
        <p:spPr/>
        <p:txBody>
          <a:bodyPr>
            <a:normAutofit/>
          </a:bodyPr>
          <a:lstStyle/>
          <a:p>
            <a:r>
              <a:rPr lang="en-US" sz="2100" dirty="0" smtClean="0"/>
              <a:t>Teledyne has established due diligence and approval procedures that are </a:t>
            </a:r>
            <a:r>
              <a:rPr lang="en-US" sz="2100" dirty="0"/>
              <a:t>designed to verify the qualifications and business integrity of </a:t>
            </a:r>
            <a:r>
              <a:rPr lang="en-US" sz="2100" dirty="0" smtClean="0"/>
              <a:t>its service </a:t>
            </a:r>
            <a:r>
              <a:rPr lang="en-US" sz="2100" dirty="0"/>
              <a:t>p</a:t>
            </a:r>
            <a:r>
              <a:rPr lang="en-US" sz="2100" dirty="0" smtClean="0"/>
              <a:t>roviders, and </a:t>
            </a:r>
            <a:r>
              <a:rPr lang="en-US" sz="2100" u="sng" dirty="0" smtClean="0"/>
              <a:t>we expect you to provide us with accurate and truthful information during this process</a:t>
            </a:r>
            <a:r>
              <a:rPr lang="en-US" sz="2100" dirty="0" smtClean="0"/>
              <a:t>.</a:t>
            </a:r>
          </a:p>
          <a:p>
            <a:pPr marL="914400" lvl="1">
              <a:spcBef>
                <a:spcPts val="300"/>
              </a:spcBef>
            </a:pPr>
            <a:r>
              <a:rPr lang="en-US" sz="1700" dirty="0"/>
              <a:t>Sales Representative, Distributor and/or Value-Added Reseller </a:t>
            </a:r>
            <a:r>
              <a:rPr lang="en-US" sz="1700" dirty="0" smtClean="0"/>
              <a:t>Questionnaire</a:t>
            </a:r>
          </a:p>
          <a:p>
            <a:pPr marL="914400" lvl="1">
              <a:spcBef>
                <a:spcPts val="300"/>
              </a:spcBef>
            </a:pPr>
            <a:r>
              <a:rPr lang="en-US" sz="1700" dirty="0" smtClean="0"/>
              <a:t>Additional requests for information</a:t>
            </a:r>
          </a:p>
          <a:p>
            <a:r>
              <a:rPr lang="en-US" sz="2100" dirty="0" smtClean="0"/>
              <a:t>Sales </a:t>
            </a:r>
            <a:r>
              <a:rPr lang="en-US" sz="2100" dirty="0"/>
              <a:t>representatives, distributors, value-added resellers, consultants and other service providers who interact with Government Officials or Customers on behalf of the Company must </a:t>
            </a:r>
            <a:r>
              <a:rPr lang="en-US" sz="2100" dirty="0" smtClean="0"/>
              <a:t>receive training on Teledyne’s Anti-Corruption policies.</a:t>
            </a:r>
          </a:p>
        </p:txBody>
      </p:sp>
      <p:sp>
        <p:nvSpPr>
          <p:cNvPr id="6" name="Footer Placeholder 5"/>
          <p:cNvSpPr>
            <a:spLocks noGrp="1"/>
          </p:cNvSpPr>
          <p:nvPr>
            <p:ph type="ftr" sz="quarter" idx="11"/>
          </p:nvPr>
        </p:nvSpPr>
        <p:spPr/>
        <p:txBody>
          <a:bodyPr/>
          <a:lstStyle/>
          <a:p>
            <a:r>
              <a:rPr lang="en-US" dirty="0" smtClean="0"/>
              <a:t>Teledyne Confidential</a:t>
            </a:r>
            <a:endParaRPr lang="en-US" dirty="0"/>
          </a:p>
        </p:txBody>
      </p:sp>
      <p:sp>
        <p:nvSpPr>
          <p:cNvPr id="7" name="Slide Number Placeholder 3"/>
          <p:cNvSpPr>
            <a:spLocks noGrp="1"/>
          </p:cNvSpPr>
          <p:nvPr>
            <p:ph type="sldNum" sz="quarter" idx="12"/>
          </p:nvPr>
        </p:nvSpPr>
        <p:spPr>
          <a:xfrm>
            <a:off x="6553200" y="6248400"/>
            <a:ext cx="1905000" cy="457200"/>
          </a:xfrm>
        </p:spPr>
        <p:txBody>
          <a:bodyPr/>
          <a:lstStyle/>
          <a:p>
            <a:fld id="{1C685BD2-ED9D-43E3-8D3F-8C03F1172C63}" type="slidenum">
              <a:rPr lang="en-US" smtClean="0"/>
              <a:pPr/>
              <a:t>18</a:t>
            </a:fld>
            <a:endParaRPr lang="en-US" dirty="0"/>
          </a:p>
        </p:txBody>
      </p:sp>
    </p:spTree>
    <p:extLst>
      <p:ext uri="{BB962C8B-B14F-4D97-AF65-F5344CB8AC3E}">
        <p14:creationId xmlns:p14="http://schemas.microsoft.com/office/powerpoint/2010/main" val="8732050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Teledyne’s Standard of Integrity</a:t>
            </a:r>
            <a:endParaRPr lang="en-US" dirty="0"/>
          </a:p>
        </p:txBody>
      </p:sp>
      <p:sp>
        <p:nvSpPr>
          <p:cNvPr id="3" name="Content Placeholder 2"/>
          <p:cNvSpPr>
            <a:spLocks noGrp="1"/>
          </p:cNvSpPr>
          <p:nvPr>
            <p:ph idx="1"/>
          </p:nvPr>
        </p:nvSpPr>
        <p:spPr>
          <a:xfrm>
            <a:off x="685800" y="1524000"/>
            <a:ext cx="7772400" cy="4953000"/>
          </a:xfrm>
        </p:spPr>
        <p:txBody>
          <a:bodyPr/>
          <a:lstStyle/>
          <a:p>
            <a:r>
              <a:rPr lang="en-US" sz="2200" dirty="0" smtClean="0"/>
              <a:t>Teledyne </a:t>
            </a:r>
            <a:r>
              <a:rPr lang="en-US" sz="2200" dirty="0"/>
              <a:t>is built on a foundation of integrity and always doing the right thing</a:t>
            </a:r>
            <a:r>
              <a:rPr lang="en-US" sz="2200" dirty="0" smtClean="0"/>
              <a:t>.</a:t>
            </a:r>
          </a:p>
          <a:p>
            <a:r>
              <a:rPr lang="en-US" sz="2200" dirty="0" smtClean="0"/>
              <a:t>We will act in an ethical and proper manner at all times, and comply with all relevant laws, regulations and Company policies.</a:t>
            </a:r>
          </a:p>
          <a:p>
            <a:r>
              <a:rPr lang="en-US" sz="2200" dirty="0" smtClean="0"/>
              <a:t>We will not sacrifice compliance with the law for business gain.</a:t>
            </a:r>
            <a:endParaRPr lang="en-US" sz="2200" dirty="0"/>
          </a:p>
          <a:p>
            <a:r>
              <a:rPr lang="en-US" sz="2200" dirty="0" smtClean="0"/>
              <a:t>Our continued success requires everyone acting on Teledyne’s behalf to be unwavering in their commitment to those principles.</a:t>
            </a:r>
            <a:endParaRPr lang="en-US" sz="2200" dirty="0"/>
          </a:p>
        </p:txBody>
      </p:sp>
      <p:sp>
        <p:nvSpPr>
          <p:cNvPr id="4" name="Footer Placeholder 3"/>
          <p:cNvSpPr>
            <a:spLocks noGrp="1"/>
          </p:cNvSpPr>
          <p:nvPr>
            <p:ph type="ftr" sz="quarter" idx="11"/>
          </p:nvPr>
        </p:nvSpPr>
        <p:spPr/>
        <p:txBody>
          <a:bodyPr/>
          <a:lstStyle/>
          <a:p>
            <a:r>
              <a:rPr lang="en-US" sz="1000" dirty="0" smtClean="0"/>
              <a:t>Teledyne Confidential</a:t>
            </a:r>
            <a:endParaRPr lang="en-US" sz="1000"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1</a:t>
            </a:fld>
            <a:endParaRPr lang="en-US" dirty="0"/>
          </a:p>
        </p:txBody>
      </p:sp>
    </p:spTree>
    <p:extLst>
      <p:ext uri="{BB962C8B-B14F-4D97-AF65-F5344CB8AC3E}">
        <p14:creationId xmlns:p14="http://schemas.microsoft.com/office/powerpoint/2010/main" val="23650830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2800" dirty="0" smtClean="0">
                <a:solidFill>
                  <a:schemeClr val="tx1"/>
                </a:solidFill>
              </a:rPr>
              <a:t>Teledyne’s Requirements for</a:t>
            </a:r>
            <a:r>
              <a:rPr lang="en-US" sz="2800" dirty="0">
                <a:solidFill>
                  <a:schemeClr val="tx1"/>
                </a:solidFill>
              </a:rPr>
              <a:t> </a:t>
            </a:r>
            <a:r>
              <a:rPr lang="en-US" sz="2800" dirty="0" smtClean="0">
                <a:solidFill>
                  <a:schemeClr val="tx1"/>
                </a:solidFill>
              </a:rPr>
              <a:t/>
            </a:r>
            <a:br>
              <a:rPr lang="en-US" sz="2800" dirty="0" smtClean="0">
                <a:solidFill>
                  <a:schemeClr val="tx1"/>
                </a:solidFill>
              </a:rPr>
            </a:br>
            <a:r>
              <a:rPr lang="en-US" sz="2800" dirty="0" smtClean="0">
                <a:solidFill>
                  <a:schemeClr val="tx1"/>
                </a:solidFill>
              </a:rPr>
              <a:t>Accurate Recordkeeping </a:t>
            </a:r>
            <a:endParaRPr lang="en-US" sz="2800" dirty="0">
              <a:solidFill>
                <a:schemeClr val="tx1"/>
              </a:solidFill>
            </a:endParaRPr>
          </a:p>
        </p:txBody>
      </p:sp>
      <p:sp>
        <p:nvSpPr>
          <p:cNvPr id="3" name="Content Placeholder 2"/>
          <p:cNvSpPr>
            <a:spLocks noGrp="1"/>
          </p:cNvSpPr>
          <p:nvPr>
            <p:ph idx="1"/>
          </p:nvPr>
        </p:nvSpPr>
        <p:spPr/>
        <p:txBody>
          <a:bodyPr>
            <a:normAutofit lnSpcReduction="10000"/>
          </a:bodyPr>
          <a:lstStyle/>
          <a:p>
            <a:r>
              <a:rPr lang="en-US" sz="2400" dirty="0"/>
              <a:t>You are required to maintain accounting records that accurately report all expenses and payments.   Your records and books must reflect reality.</a:t>
            </a:r>
          </a:p>
          <a:p>
            <a:pPr marL="0" indent="0">
              <a:buNone/>
            </a:pPr>
            <a:r>
              <a:rPr lang="en-US" sz="2400" b="1" i="1" dirty="0"/>
              <a:t> </a:t>
            </a:r>
            <a:r>
              <a:rPr lang="en-US" sz="2400" b="1" i="1" dirty="0" smtClean="0"/>
              <a:t>What </a:t>
            </a:r>
            <a:r>
              <a:rPr lang="en-US" sz="2400" b="1" i="1" dirty="0"/>
              <a:t>is unacceptable?</a:t>
            </a:r>
            <a:endParaRPr lang="en-US" sz="2400" dirty="0"/>
          </a:p>
          <a:p>
            <a:r>
              <a:rPr lang="en-US" sz="2400" dirty="0" smtClean="0"/>
              <a:t>Teledyne </a:t>
            </a:r>
            <a:r>
              <a:rPr lang="en-US" sz="2400" dirty="0"/>
              <a:t>service providers shall not, directly or indirectly, disguise bribes or other expenses or payments through false, incomplete or misleading accounting entries.  </a:t>
            </a:r>
            <a:endParaRPr lang="en-US" sz="2400" dirty="0" smtClean="0"/>
          </a:p>
          <a:p>
            <a:r>
              <a:rPr lang="en-US" sz="2400" dirty="0" smtClean="0"/>
              <a:t>Teledyne </a:t>
            </a:r>
            <a:r>
              <a:rPr lang="en-US" sz="2400" dirty="0"/>
              <a:t>service providers must never attempt to hide corrupt payments by failing to report them or by reporting them as something they are not.</a:t>
            </a:r>
          </a:p>
        </p:txBody>
      </p:sp>
      <p:sp>
        <p:nvSpPr>
          <p:cNvPr id="6" name="Footer Placeholder 5"/>
          <p:cNvSpPr>
            <a:spLocks noGrp="1"/>
          </p:cNvSpPr>
          <p:nvPr>
            <p:ph type="ftr" sz="quarter" idx="11"/>
          </p:nvPr>
        </p:nvSpPr>
        <p:spPr/>
        <p:txBody>
          <a:bodyPr/>
          <a:lstStyle/>
          <a:p>
            <a:r>
              <a:rPr lang="en-US" dirty="0" smtClean="0"/>
              <a:t>Teledyne Confidential</a:t>
            </a:r>
            <a:endParaRPr lang="en-US" dirty="0"/>
          </a:p>
        </p:txBody>
      </p:sp>
      <p:sp>
        <p:nvSpPr>
          <p:cNvPr id="5" name="Slide Number Placeholder 3"/>
          <p:cNvSpPr>
            <a:spLocks noGrp="1"/>
          </p:cNvSpPr>
          <p:nvPr>
            <p:ph type="sldNum" sz="quarter" idx="12"/>
          </p:nvPr>
        </p:nvSpPr>
        <p:spPr>
          <a:xfrm>
            <a:off x="6553200" y="6248400"/>
            <a:ext cx="1905000" cy="457200"/>
          </a:xfrm>
        </p:spPr>
        <p:txBody>
          <a:bodyPr/>
          <a:lstStyle/>
          <a:p>
            <a:fld id="{1C685BD2-ED9D-43E3-8D3F-8C03F1172C63}" type="slidenum">
              <a:rPr lang="en-US" smtClean="0"/>
              <a:pPr/>
              <a:t>19</a:t>
            </a:fld>
            <a:endParaRPr lang="en-US" dirty="0"/>
          </a:p>
        </p:txBody>
      </p:sp>
    </p:spTree>
    <p:extLst>
      <p:ext uri="{BB962C8B-B14F-4D97-AF65-F5344CB8AC3E}">
        <p14:creationId xmlns:p14="http://schemas.microsoft.com/office/powerpoint/2010/main" val="26957306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Suspected Noncompliance</a:t>
            </a:r>
            <a:endParaRPr lang="en-US" dirty="0"/>
          </a:p>
        </p:txBody>
      </p:sp>
      <p:sp>
        <p:nvSpPr>
          <p:cNvPr id="3" name="Content Placeholder 2"/>
          <p:cNvSpPr>
            <a:spLocks noGrp="1"/>
          </p:cNvSpPr>
          <p:nvPr>
            <p:ph idx="1"/>
          </p:nvPr>
        </p:nvSpPr>
        <p:spPr/>
        <p:txBody>
          <a:bodyPr/>
          <a:lstStyle/>
          <a:p>
            <a:r>
              <a:rPr lang="en-US" sz="2000" dirty="0" smtClean="0"/>
              <a:t>You are responsible for communicating these standards to each of your employees.</a:t>
            </a:r>
          </a:p>
          <a:p>
            <a:r>
              <a:rPr lang="en-US" sz="2000" dirty="0" smtClean="0"/>
              <a:t>You shall promptly report noncompliance matters affecting Teledyne to:</a:t>
            </a:r>
          </a:p>
          <a:p>
            <a:pPr marL="0" indent="0" algn="ctr">
              <a:buNone/>
            </a:pPr>
            <a:r>
              <a:rPr lang="en-US" sz="2000" dirty="0" smtClean="0"/>
              <a:t>George C. Bobb III</a:t>
            </a:r>
            <a:br>
              <a:rPr lang="en-US" sz="2000" dirty="0" smtClean="0"/>
            </a:br>
            <a:r>
              <a:rPr lang="en-US" sz="2000" dirty="0" smtClean="0"/>
              <a:t>Vice President &amp; Chief Compliance Officer</a:t>
            </a:r>
            <a:br>
              <a:rPr lang="en-US" sz="2000" dirty="0" smtClean="0"/>
            </a:br>
            <a:r>
              <a:rPr lang="en-US" sz="2000" dirty="0" smtClean="0"/>
              <a:t/>
            </a:r>
            <a:br>
              <a:rPr lang="en-US" sz="2000" dirty="0" smtClean="0"/>
            </a:br>
            <a:r>
              <a:rPr lang="en-US" sz="2000" dirty="0" smtClean="0"/>
              <a:t>1049 Camino Dos Rios</a:t>
            </a:r>
            <a:br>
              <a:rPr lang="en-US" sz="2000" dirty="0" smtClean="0"/>
            </a:br>
            <a:r>
              <a:rPr lang="en-US" sz="2000" dirty="0" smtClean="0"/>
              <a:t>Thousand Oaks, CA 91360</a:t>
            </a:r>
          </a:p>
          <a:p>
            <a:pPr marL="0" indent="0" algn="ctr">
              <a:buNone/>
            </a:pPr>
            <a:r>
              <a:rPr lang="en-US" sz="2000" dirty="0" smtClean="0"/>
              <a:t>(805) 373-4168</a:t>
            </a:r>
          </a:p>
          <a:p>
            <a:pPr marL="0" indent="0" algn="ctr">
              <a:buNone/>
            </a:pPr>
            <a:r>
              <a:rPr lang="en-US" sz="2000" dirty="0" smtClean="0"/>
              <a:t>gbobb@teledyne.com</a:t>
            </a:r>
            <a:endParaRPr lang="en-US" sz="2000" dirty="0"/>
          </a:p>
        </p:txBody>
      </p:sp>
      <p:sp>
        <p:nvSpPr>
          <p:cNvPr id="4" name="Footer Placeholder 3"/>
          <p:cNvSpPr>
            <a:spLocks noGrp="1"/>
          </p:cNvSpPr>
          <p:nvPr>
            <p:ph type="ftr" sz="quarter" idx="11"/>
          </p:nvPr>
        </p:nvSpPr>
        <p:spPr/>
        <p:txBody>
          <a:bodyPr/>
          <a:lstStyle/>
          <a:p>
            <a:r>
              <a:rPr lang="en-US" sz="1000" dirty="0" smtClean="0"/>
              <a:t>Teledyne Confidential</a:t>
            </a:r>
            <a:endParaRPr lang="en-US" sz="1000"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20</a:t>
            </a:fld>
            <a:endParaRPr lang="en-US" dirty="0"/>
          </a:p>
        </p:txBody>
      </p:sp>
    </p:spTree>
    <p:extLst>
      <p:ext uri="{BB962C8B-B14F-4D97-AF65-F5344CB8AC3E}">
        <p14:creationId xmlns:p14="http://schemas.microsoft.com/office/powerpoint/2010/main" val="22141259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expect of you</a:t>
            </a:r>
            <a:endParaRPr lang="en-US" dirty="0"/>
          </a:p>
        </p:txBody>
      </p:sp>
      <p:sp>
        <p:nvSpPr>
          <p:cNvPr id="3" name="Content Placeholder 2"/>
          <p:cNvSpPr>
            <a:spLocks noGrp="1"/>
          </p:cNvSpPr>
          <p:nvPr>
            <p:ph idx="1"/>
          </p:nvPr>
        </p:nvSpPr>
        <p:spPr/>
        <p:txBody>
          <a:bodyPr/>
          <a:lstStyle/>
          <a:p>
            <a:pPr>
              <a:spcBef>
                <a:spcPts val="1400"/>
              </a:spcBef>
            </a:pPr>
            <a:r>
              <a:rPr lang="en-US" sz="2000" dirty="0" smtClean="0"/>
              <a:t>We strive for the highest level of integrity in our dealings and expect the same from our sales representatives, distributors, value-added resellers and consultants.</a:t>
            </a:r>
          </a:p>
          <a:p>
            <a:pPr>
              <a:spcBef>
                <a:spcPts val="1400"/>
              </a:spcBef>
            </a:pPr>
            <a:r>
              <a:rPr lang="en-US" sz="2000" dirty="0" smtClean="0"/>
              <a:t>We will terminate a business relationship with a sales representative, distributor, value-added reseller, consultant or other service provider who does not demonstrate the same commitment.</a:t>
            </a:r>
          </a:p>
          <a:p>
            <a:pPr>
              <a:spcBef>
                <a:spcPts val="1400"/>
              </a:spcBef>
            </a:pPr>
            <a:r>
              <a:rPr lang="en-US" sz="2000" dirty="0" smtClean="0"/>
              <a:t>In conducting business with or on behalf of Teledyne, you share the responsibility of fully implementing the ethical and lawful business practices of our Company.</a:t>
            </a:r>
          </a:p>
          <a:p>
            <a:pPr>
              <a:spcBef>
                <a:spcPts val="1400"/>
              </a:spcBef>
            </a:pPr>
            <a:r>
              <a:rPr lang="en-US" sz="2000" dirty="0" smtClean="0"/>
              <a:t>See Teledyne’s Ethics Code of Conduct for Service Providers, which is available on </a:t>
            </a:r>
            <a:r>
              <a:rPr lang="en-US" sz="2000" dirty="0"/>
              <a:t>the Intranet at: http://</a:t>
            </a:r>
            <a:r>
              <a:rPr lang="en-US" sz="2000" dirty="0" smtClean="0"/>
              <a:t>teledyne.com/aboutus/ethics.asp.</a:t>
            </a:r>
            <a:endParaRPr lang="en-US" sz="2000" dirty="0"/>
          </a:p>
        </p:txBody>
      </p:sp>
      <p:sp>
        <p:nvSpPr>
          <p:cNvPr id="4" name="Footer Placeholder 3"/>
          <p:cNvSpPr>
            <a:spLocks noGrp="1"/>
          </p:cNvSpPr>
          <p:nvPr>
            <p:ph type="ftr" sz="quarter" idx="11"/>
          </p:nvPr>
        </p:nvSpPr>
        <p:spPr/>
        <p:txBody>
          <a:bodyPr/>
          <a:lstStyle/>
          <a:p>
            <a:r>
              <a:rPr lang="en-US" sz="1000" dirty="0" smtClean="0"/>
              <a:t>Teledyne Confidential</a:t>
            </a:r>
            <a:endParaRPr lang="en-US" sz="1000"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2</a:t>
            </a:fld>
            <a:endParaRPr lang="en-US" dirty="0"/>
          </a:p>
        </p:txBody>
      </p:sp>
    </p:spTree>
    <p:extLst>
      <p:ext uri="{BB962C8B-B14F-4D97-AF65-F5344CB8AC3E}">
        <p14:creationId xmlns:p14="http://schemas.microsoft.com/office/powerpoint/2010/main" val="1106495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a:t>
            </a:r>
            <a:endParaRPr lang="en-US" dirty="0"/>
          </a:p>
        </p:txBody>
      </p:sp>
      <p:sp>
        <p:nvSpPr>
          <p:cNvPr id="3" name="Content Placeholder 2"/>
          <p:cNvSpPr>
            <a:spLocks noGrp="1"/>
          </p:cNvSpPr>
          <p:nvPr>
            <p:ph idx="1"/>
          </p:nvPr>
        </p:nvSpPr>
        <p:spPr/>
        <p:txBody>
          <a:bodyPr/>
          <a:lstStyle/>
          <a:p>
            <a:r>
              <a:rPr lang="en-US" sz="2300" dirty="0" smtClean="0"/>
              <a:t>Comply with all laws and regulations that apply to your employees and your business activities.</a:t>
            </a:r>
          </a:p>
          <a:p>
            <a:r>
              <a:rPr lang="en-US" sz="2300" dirty="0" smtClean="0"/>
              <a:t>Do not participate in, facilitate or permit any form of corruption, bribery, kickback, extortion, embezzlement or money laundering, whether with respect to public officials or to any other person.</a:t>
            </a:r>
          </a:p>
          <a:p>
            <a:r>
              <a:rPr lang="en-US" sz="2300" dirty="0" smtClean="0"/>
              <a:t>Comply with all applicable laws related to involvement with government contracts or government agencies or representatives.</a:t>
            </a:r>
          </a:p>
          <a:p>
            <a:endParaRPr lang="en-US" sz="2300" dirty="0" smtClean="0"/>
          </a:p>
        </p:txBody>
      </p:sp>
      <p:sp>
        <p:nvSpPr>
          <p:cNvPr id="4" name="Footer Placeholder 3"/>
          <p:cNvSpPr>
            <a:spLocks noGrp="1"/>
          </p:cNvSpPr>
          <p:nvPr>
            <p:ph type="ftr" sz="quarter" idx="11"/>
          </p:nvPr>
        </p:nvSpPr>
        <p:spPr/>
        <p:txBody>
          <a:bodyPr/>
          <a:lstStyle/>
          <a:p>
            <a:r>
              <a:rPr lang="en-US" sz="1000" dirty="0" smtClean="0"/>
              <a:t>Teledyne Confidential</a:t>
            </a:r>
            <a:endParaRPr lang="en-US" sz="1000"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3</a:t>
            </a:fld>
            <a:endParaRPr lang="en-US" dirty="0"/>
          </a:p>
        </p:txBody>
      </p:sp>
    </p:spTree>
    <p:extLst>
      <p:ext uri="{BB962C8B-B14F-4D97-AF65-F5344CB8AC3E}">
        <p14:creationId xmlns:p14="http://schemas.microsoft.com/office/powerpoint/2010/main" val="3288998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a:t>
            </a:r>
            <a:endParaRPr lang="en-US" dirty="0"/>
          </a:p>
        </p:txBody>
      </p:sp>
      <p:sp>
        <p:nvSpPr>
          <p:cNvPr id="3" name="Content Placeholder 2"/>
          <p:cNvSpPr>
            <a:spLocks noGrp="1"/>
          </p:cNvSpPr>
          <p:nvPr>
            <p:ph idx="1"/>
          </p:nvPr>
        </p:nvSpPr>
        <p:spPr/>
        <p:txBody>
          <a:bodyPr/>
          <a:lstStyle/>
          <a:p>
            <a:r>
              <a:rPr lang="en-US" sz="2300" dirty="0" smtClean="0"/>
              <a:t>Except for modest, incidental business meals and refreshments or promotional items of insignificant value, do not offer or provide to any Teledyne employee any gift, gratuity or other benefit.</a:t>
            </a:r>
          </a:p>
          <a:p>
            <a:r>
              <a:rPr lang="en-US" sz="2300" dirty="0" smtClean="0"/>
              <a:t>Strictly adhere to the applicable laws regarding exports and imports, which includes supplying accurate information, such as correct product classification, and obtaining and maintaining proper documentation, such as licenses or certificates of origin.</a:t>
            </a:r>
          </a:p>
          <a:p>
            <a:r>
              <a:rPr lang="en-US" sz="2300" dirty="0" smtClean="0"/>
              <a:t>Do not engage in or support boycotts or blacklist any person, group or country in violation of applicable laws.</a:t>
            </a:r>
          </a:p>
          <a:p>
            <a:endParaRPr lang="en-US" sz="1900" dirty="0"/>
          </a:p>
        </p:txBody>
      </p:sp>
      <p:sp>
        <p:nvSpPr>
          <p:cNvPr id="4" name="Footer Placeholder 3"/>
          <p:cNvSpPr>
            <a:spLocks noGrp="1"/>
          </p:cNvSpPr>
          <p:nvPr>
            <p:ph type="ftr" sz="quarter" idx="11"/>
          </p:nvPr>
        </p:nvSpPr>
        <p:spPr/>
        <p:txBody>
          <a:bodyPr/>
          <a:lstStyle/>
          <a:p>
            <a:r>
              <a:rPr lang="en-US" sz="1000" dirty="0" smtClean="0"/>
              <a:t>Teledyne Confidential</a:t>
            </a:r>
            <a:endParaRPr lang="en-US" sz="1000"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4</a:t>
            </a:fld>
            <a:endParaRPr lang="en-US" dirty="0"/>
          </a:p>
        </p:txBody>
      </p:sp>
    </p:spTree>
    <p:extLst>
      <p:ext uri="{BB962C8B-B14F-4D97-AF65-F5344CB8AC3E}">
        <p14:creationId xmlns:p14="http://schemas.microsoft.com/office/powerpoint/2010/main" val="3089177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a:t>
            </a:r>
            <a:endParaRPr lang="en-US" dirty="0"/>
          </a:p>
        </p:txBody>
      </p:sp>
      <p:sp>
        <p:nvSpPr>
          <p:cNvPr id="3" name="Content Placeholder 2"/>
          <p:cNvSpPr>
            <a:spLocks noGrp="1"/>
          </p:cNvSpPr>
          <p:nvPr>
            <p:ph idx="1"/>
          </p:nvPr>
        </p:nvSpPr>
        <p:spPr/>
        <p:txBody>
          <a:bodyPr/>
          <a:lstStyle/>
          <a:p>
            <a:r>
              <a:rPr lang="en-US" sz="2300" dirty="0" smtClean="0"/>
              <a:t>Comply with accepted accounting rules, controls and disclosures at all times and ensure that Teledyne’s auditors are provided with accurate information.</a:t>
            </a:r>
          </a:p>
          <a:p>
            <a:r>
              <a:rPr lang="en-US" sz="2300" dirty="0" smtClean="0"/>
              <a:t>Respect the intellectual property rights of others</a:t>
            </a:r>
            <a:r>
              <a:rPr lang="en-US" sz="2300" dirty="0"/>
              <a:t> </a:t>
            </a:r>
            <a:r>
              <a:rPr lang="en-US" sz="2300" dirty="0" smtClean="0"/>
              <a:t>and do not seek to obtain improper access to such intellectual property.</a:t>
            </a:r>
          </a:p>
          <a:p>
            <a:r>
              <a:rPr lang="en-US" sz="2300" dirty="0" smtClean="0"/>
              <a:t>Use commercially reasonable means to safeguard the information technology systems on which Teledyne information is stored or transmitted.</a:t>
            </a:r>
          </a:p>
          <a:p>
            <a:r>
              <a:rPr lang="en-US" sz="2300" dirty="0" smtClean="0"/>
              <a:t>Provide technical information that is as accurate as possible and never knowingly record or use any false technical data.</a:t>
            </a:r>
          </a:p>
        </p:txBody>
      </p:sp>
      <p:sp>
        <p:nvSpPr>
          <p:cNvPr id="4" name="Footer Placeholder 3"/>
          <p:cNvSpPr>
            <a:spLocks noGrp="1"/>
          </p:cNvSpPr>
          <p:nvPr>
            <p:ph type="ftr" sz="quarter" idx="11"/>
          </p:nvPr>
        </p:nvSpPr>
        <p:spPr/>
        <p:txBody>
          <a:bodyPr/>
          <a:lstStyle/>
          <a:p>
            <a:r>
              <a:rPr lang="en-US" sz="1000" dirty="0" smtClean="0"/>
              <a:t>Teledyne Confidential</a:t>
            </a:r>
            <a:endParaRPr lang="en-US" sz="1000"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5</a:t>
            </a:fld>
            <a:endParaRPr lang="en-US" dirty="0"/>
          </a:p>
        </p:txBody>
      </p:sp>
    </p:spTree>
    <p:extLst>
      <p:ext uri="{BB962C8B-B14F-4D97-AF65-F5344CB8AC3E}">
        <p14:creationId xmlns:p14="http://schemas.microsoft.com/office/powerpoint/2010/main" val="402161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a:t>
            </a:r>
            <a:endParaRPr lang="en-US" dirty="0"/>
          </a:p>
        </p:txBody>
      </p:sp>
      <p:sp>
        <p:nvSpPr>
          <p:cNvPr id="3" name="Content Placeholder 2"/>
          <p:cNvSpPr>
            <a:spLocks noGrp="1"/>
          </p:cNvSpPr>
          <p:nvPr>
            <p:ph idx="1"/>
          </p:nvPr>
        </p:nvSpPr>
        <p:spPr/>
        <p:txBody>
          <a:bodyPr/>
          <a:lstStyle/>
          <a:p>
            <a:r>
              <a:rPr lang="en-US" sz="2300" dirty="0" smtClean="0"/>
              <a:t>Do not</a:t>
            </a:r>
            <a:r>
              <a:rPr lang="en-US" sz="2300" dirty="0"/>
              <a:t>, directly or indirectly, take advantage of inside information in trading </a:t>
            </a:r>
            <a:r>
              <a:rPr lang="en-US" sz="2300" dirty="0" smtClean="0"/>
              <a:t>Teledyne’s stock </a:t>
            </a:r>
            <a:r>
              <a:rPr lang="en-US" sz="2300" dirty="0"/>
              <a:t>or the securities of </a:t>
            </a:r>
            <a:r>
              <a:rPr lang="en-US" sz="2300" dirty="0" smtClean="0"/>
              <a:t>its customers </a:t>
            </a:r>
            <a:r>
              <a:rPr lang="en-US" sz="2300" dirty="0"/>
              <a:t>or </a:t>
            </a:r>
            <a:r>
              <a:rPr lang="en-US" sz="2300" dirty="0" smtClean="0"/>
              <a:t>suppliers. </a:t>
            </a:r>
          </a:p>
          <a:p>
            <a:r>
              <a:rPr lang="en-US" sz="2300" dirty="0" smtClean="0"/>
              <a:t>Do not discuss with any competitor non-public information pertaining to: prices or terms of sale regarding competing products, division of territories or markets, allocation of customers, or boycotts of customers or suppliers.</a:t>
            </a:r>
          </a:p>
          <a:p>
            <a:pPr lvl="1">
              <a:spcBef>
                <a:spcPts val="300"/>
              </a:spcBef>
            </a:pPr>
            <a:r>
              <a:rPr lang="en-US" sz="1800" dirty="0" smtClean="0"/>
              <a:t>Although there may be circumstances (</a:t>
            </a:r>
            <a:r>
              <a:rPr lang="en-US" sz="1800" i="1" dirty="0" smtClean="0"/>
              <a:t>e.g</a:t>
            </a:r>
            <a:r>
              <a:rPr lang="en-US" sz="1800" dirty="0" smtClean="0"/>
              <a:t>., trade shows) in which public information is available regarding prices or terms of sale of competing products, no discussion shall take place regarding fixing prices, terms of sale, etc.</a:t>
            </a:r>
          </a:p>
          <a:p>
            <a:pPr marL="0" indent="0">
              <a:buNone/>
            </a:pPr>
            <a:endParaRPr lang="en-US" sz="1900" dirty="0"/>
          </a:p>
        </p:txBody>
      </p:sp>
      <p:sp>
        <p:nvSpPr>
          <p:cNvPr id="4" name="Footer Placeholder 3"/>
          <p:cNvSpPr>
            <a:spLocks noGrp="1"/>
          </p:cNvSpPr>
          <p:nvPr>
            <p:ph type="ftr" sz="quarter" idx="11"/>
          </p:nvPr>
        </p:nvSpPr>
        <p:spPr/>
        <p:txBody>
          <a:bodyPr/>
          <a:lstStyle/>
          <a:p>
            <a:r>
              <a:rPr lang="en-US" sz="1000" dirty="0" smtClean="0"/>
              <a:t>Teledyne Confidential</a:t>
            </a:r>
            <a:endParaRPr lang="en-US" sz="1000" dirty="0"/>
          </a:p>
        </p:txBody>
      </p:sp>
      <p:sp>
        <p:nvSpPr>
          <p:cNvPr id="5" name="Slide Number Placeholder 4"/>
          <p:cNvSpPr>
            <a:spLocks noGrp="1"/>
          </p:cNvSpPr>
          <p:nvPr>
            <p:ph type="sldNum" sz="quarter" idx="12"/>
          </p:nvPr>
        </p:nvSpPr>
        <p:spPr/>
        <p:txBody>
          <a:bodyPr/>
          <a:lstStyle/>
          <a:p>
            <a:fld id="{1C685BD2-ED9D-43E3-8D3F-8C03F1172C63}" type="slidenum">
              <a:rPr lang="en-US" smtClean="0"/>
              <a:pPr/>
              <a:t>6</a:t>
            </a:fld>
            <a:endParaRPr lang="en-US" dirty="0"/>
          </a:p>
        </p:txBody>
      </p:sp>
    </p:spTree>
    <p:extLst>
      <p:ext uri="{BB962C8B-B14F-4D97-AF65-F5344CB8AC3E}">
        <p14:creationId xmlns:p14="http://schemas.microsoft.com/office/powerpoint/2010/main" val="848463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p:txBody>
          <a:bodyPr/>
          <a:lstStyle/>
          <a:p>
            <a:r>
              <a:rPr lang="en-US" dirty="0" smtClean="0"/>
              <a:t>Anti-Corruption</a:t>
            </a:r>
            <a:endParaRPr lang="en-US" dirty="0"/>
          </a:p>
        </p:txBody>
      </p:sp>
      <p:sp>
        <p:nvSpPr>
          <p:cNvPr id="6" name="Footer Placeholder 4"/>
          <p:cNvSpPr>
            <a:spLocks noGrp="1"/>
          </p:cNvSpPr>
          <p:nvPr>
            <p:ph type="ftr" sz="quarter" idx="3"/>
          </p:nvPr>
        </p:nvSpPr>
        <p:spPr>
          <a:prstGeom prst="rect">
            <a:avLst/>
          </a:prstGeom>
        </p:spPr>
        <p:txBody>
          <a:bodyPr anchor="b"/>
          <a:lstStyle/>
          <a:p>
            <a:r>
              <a:rPr lang="en-US" sz="1000" dirty="0" smtClean="0"/>
              <a:t>Teledyne Confidential</a:t>
            </a:r>
            <a:endParaRPr lang="en-US" sz="1000" dirty="0"/>
          </a:p>
        </p:txBody>
      </p:sp>
      <p:sp>
        <p:nvSpPr>
          <p:cNvPr id="2" name="Slide Number Placeholder 1"/>
          <p:cNvSpPr>
            <a:spLocks noGrp="1"/>
          </p:cNvSpPr>
          <p:nvPr>
            <p:ph type="sldNum" sz="quarter" idx="4"/>
          </p:nvPr>
        </p:nvSpPr>
        <p:spPr/>
        <p:txBody>
          <a:bodyPr anchor="b"/>
          <a:lstStyle/>
          <a:p>
            <a:fld id="{34176D5F-D8F9-44C1-887F-EAD7025DDEA3}" type="slidenum">
              <a:rPr lang="en-US" sz="1000" smtClean="0"/>
              <a:pPr/>
              <a:t>7</a:t>
            </a:fld>
            <a:endParaRPr lang="en-US" sz="1000" dirty="0"/>
          </a:p>
        </p:txBody>
      </p:sp>
    </p:spTree>
    <p:extLst>
      <p:ext uri="{BB962C8B-B14F-4D97-AF65-F5344CB8AC3E}">
        <p14:creationId xmlns:p14="http://schemas.microsoft.com/office/powerpoint/2010/main" val="8557865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Teledyne’s Zero Tolerance Policy</a:t>
            </a:r>
            <a:endParaRPr lang="en-US" dirty="0"/>
          </a:p>
        </p:txBody>
      </p:sp>
      <p:sp>
        <p:nvSpPr>
          <p:cNvPr id="3" name="Content Placeholder 2"/>
          <p:cNvSpPr>
            <a:spLocks noGrp="1"/>
          </p:cNvSpPr>
          <p:nvPr>
            <p:ph idx="1"/>
          </p:nvPr>
        </p:nvSpPr>
        <p:spPr>
          <a:xfrm>
            <a:off x="685800" y="1524000"/>
            <a:ext cx="7772400" cy="4876800"/>
          </a:xfrm>
        </p:spPr>
        <p:txBody>
          <a:bodyPr/>
          <a:lstStyle/>
          <a:p>
            <a:pPr marL="0" indent="0">
              <a:buNone/>
            </a:pPr>
            <a:r>
              <a:rPr lang="en-US" sz="2100" dirty="0" smtClean="0"/>
              <a:t>“</a:t>
            </a:r>
            <a:r>
              <a:rPr lang="en-US" sz="2100" dirty="0"/>
              <a:t>Teledyne has zero tolerance for any form of corruption, such as bribery, kickbacks, extortion or similar conduct, </a:t>
            </a:r>
            <a:r>
              <a:rPr lang="en-US" sz="2100" u="sng" dirty="0"/>
              <a:t>whether it involves g</a:t>
            </a:r>
            <a:r>
              <a:rPr lang="en-US" sz="2100" u="sng" dirty="0" smtClean="0"/>
              <a:t>overnment officials </a:t>
            </a:r>
            <a:r>
              <a:rPr lang="en-US" sz="2100" u="sng" dirty="0"/>
              <a:t>or private parties and whether it occurs inside or outside the United States</a:t>
            </a:r>
            <a:r>
              <a:rPr lang="en-US" sz="2100" dirty="0"/>
              <a:t>.  All Teledyne employees and others who act on behalf of Teledyne are strictly prohibited from engaging in such conduct.  No Teledyne employee or representative will suffer adverse consequences for refusing to pay or receive bribes, or engage in other forms of corruption, even if such refusal may result in Teledyne losing business.  </a:t>
            </a:r>
            <a:r>
              <a:rPr lang="en-US" sz="2100" u="sng" dirty="0"/>
              <a:t>No one acting on Teledyne’s behalf should ever pay a bribe or otherwise sacrifice compliance with the law to make a sale or achieve any other business </a:t>
            </a:r>
            <a:r>
              <a:rPr lang="en-US" sz="2100" u="sng" dirty="0" smtClean="0"/>
              <a:t>gain</a:t>
            </a:r>
            <a:r>
              <a:rPr lang="en-US" sz="2100" dirty="0" smtClean="0"/>
              <a:t>.”</a:t>
            </a:r>
            <a:endParaRPr lang="en-US" sz="2100" dirty="0"/>
          </a:p>
          <a:p>
            <a:pPr marL="0" indent="0">
              <a:spcBef>
                <a:spcPts val="0"/>
              </a:spcBef>
              <a:buNone/>
            </a:pPr>
            <a:r>
              <a:rPr lang="en-US" sz="2100" dirty="0" smtClean="0"/>
              <a:t>				</a:t>
            </a:r>
            <a:r>
              <a:rPr lang="en-US" sz="1800" dirty="0" smtClean="0"/>
              <a:t>Dr. Robert Mehrabian</a:t>
            </a:r>
          </a:p>
          <a:p>
            <a:pPr marL="0" indent="0">
              <a:spcBef>
                <a:spcPts val="0"/>
              </a:spcBef>
              <a:buNone/>
            </a:pPr>
            <a:r>
              <a:rPr lang="en-US" sz="1800" dirty="0" smtClean="0"/>
              <a:t>				Chairman, President and 						Chief Executive Officer</a:t>
            </a:r>
            <a:endParaRPr lang="en-US" sz="1800" dirty="0"/>
          </a:p>
        </p:txBody>
      </p:sp>
      <p:sp>
        <p:nvSpPr>
          <p:cNvPr id="6" name="Footer Placeholder 5"/>
          <p:cNvSpPr>
            <a:spLocks noGrp="1"/>
          </p:cNvSpPr>
          <p:nvPr>
            <p:ph type="ftr" sz="quarter" idx="11"/>
          </p:nvPr>
        </p:nvSpPr>
        <p:spPr/>
        <p:txBody>
          <a:bodyPr/>
          <a:lstStyle/>
          <a:p>
            <a:r>
              <a:rPr lang="en-US" sz="1000" dirty="0" smtClean="0"/>
              <a:t>Teledyne Confidential</a:t>
            </a:r>
            <a:endParaRPr lang="en-US" sz="1000" dirty="0"/>
          </a:p>
        </p:txBody>
      </p:sp>
      <p:sp>
        <p:nvSpPr>
          <p:cNvPr id="4" name="Slide Number Placeholder 3"/>
          <p:cNvSpPr>
            <a:spLocks noGrp="1"/>
          </p:cNvSpPr>
          <p:nvPr>
            <p:ph type="sldNum" sz="quarter" idx="12"/>
          </p:nvPr>
        </p:nvSpPr>
        <p:spPr/>
        <p:txBody>
          <a:bodyPr/>
          <a:lstStyle/>
          <a:p>
            <a:fld id="{1C685BD2-ED9D-43E3-8D3F-8C03F1172C63}" type="slidenum">
              <a:rPr lang="en-US" smtClean="0"/>
              <a:pPr/>
              <a:t>8</a:t>
            </a:fld>
            <a:endParaRPr lang="en-US" dirty="0"/>
          </a:p>
        </p:txBody>
      </p:sp>
    </p:spTree>
    <p:extLst>
      <p:ext uri="{BB962C8B-B14F-4D97-AF65-F5344CB8AC3E}">
        <p14:creationId xmlns:p14="http://schemas.microsoft.com/office/powerpoint/2010/main" val="2250263117"/>
      </p:ext>
    </p:extLst>
  </p:cSld>
  <p:clrMapOvr>
    <a:masterClrMapping/>
  </p:clrMapOvr>
  <p:timing>
    <p:tnLst>
      <p:par>
        <p:cTn id="1" dur="indefinite" restart="never" nodeType="tmRoot"/>
      </p:par>
    </p:tnLst>
  </p:timing>
</p:sld>
</file>

<file path=ppt/theme/theme1.xml><?xml version="1.0" encoding="utf-8"?>
<a:theme xmlns:a="http://schemas.openxmlformats.org/drawingml/2006/main" name="TDY_standard templat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Corporate_x0020_Department xmlns="56119e5e-9997-46f3-914c-7eed1be70551">Legal</Corporate_x0020_Department>
    <Policy_x0020_Type xmlns="e5336843-05af-4524-923f-25e9b4f85adc">Form</Policy_x0020_Type>
    <Document_x0020_Highlight xmlns="56119e5e-9997-46f3-914c-7eed1be70551">false</Document_x0020_Highlight>
    <Revsion_x0020_Date xmlns="e5336843-05af-4524-923f-25e9b4f85adc">2013-04-18T07:00:00+00:00</Revsion_x0020_Date>
    <Policy_x0020_Number xmlns="e5336843-05af-4524-923f-25e9b4f85adc">Legal 00-005</Policy_x0020_Number>
    <Effective_x0020_Date xmlns="e5336843-05af-4524-923f-25e9b4f85adc">2013-04-18T07:00:00+00:00</Effective_x0020_Date>
  </documentManagement>
</p:properties>
</file>

<file path=customXml/item2.xml><?xml version="1.0" encoding="utf-8"?>
<ct:contentTypeSchema xmlns:ct="http://schemas.microsoft.com/office/2006/metadata/contentType" xmlns:ma="http://schemas.microsoft.com/office/2006/metadata/properties/metaAttributes" ct:_="" ma:_="" ma:contentTypeName="Company Policy" ma:contentTypeID="0x010100872FDD9EE6C9D54B96875CC42A5CDF3200270D436906939144ACB92A2454DCBAFF" ma:contentTypeVersion="16" ma:contentTypeDescription="" ma:contentTypeScope="" ma:versionID="ca6515506eef3ef8786641b7d0744d95">
  <xsd:schema xmlns:xsd="http://www.w3.org/2001/XMLSchema" xmlns:p="http://schemas.microsoft.com/office/2006/metadata/properties" xmlns:ns3="e5336843-05af-4524-923f-25e9b4f85adc" xmlns:ns4="56119e5e-9997-46f3-914c-7eed1be70551" targetNamespace="http://schemas.microsoft.com/office/2006/metadata/properties" ma:root="true" ma:fieldsID="d3db509349407d5bedc6318723f6094e" ns3:_="" ns4:_="">
    <xsd:import namespace="e5336843-05af-4524-923f-25e9b4f85adc"/>
    <xsd:import namespace="56119e5e-9997-46f3-914c-7eed1be70551"/>
    <xsd:element name="properties">
      <xsd:complexType>
        <xsd:sequence>
          <xsd:element name="documentManagement">
            <xsd:complexType>
              <xsd:all>
                <xsd:element ref="ns3:Policy_x0020_Type"/>
                <xsd:element ref="ns4:Document_x0020_Highlight" minOccurs="0"/>
                <xsd:element ref="ns4:Corporate_x0020_Department" minOccurs="0"/>
                <xsd:element ref="ns3:Effective_x0020_Date" minOccurs="0"/>
                <xsd:element ref="ns3:Policy_x0020_Number" minOccurs="0"/>
                <xsd:element ref="ns3:Revsion_x0020_Date" minOccurs="0"/>
              </xsd:all>
            </xsd:complexType>
          </xsd:element>
        </xsd:sequence>
      </xsd:complexType>
    </xsd:element>
  </xsd:schema>
  <xsd:schema xmlns:xsd="http://www.w3.org/2001/XMLSchema" xmlns:dms="http://schemas.microsoft.com/office/2006/documentManagement/types" targetNamespace="e5336843-05af-4524-923f-25e9b4f85adc" elementFormDefault="qualified">
    <xsd:import namespace="http://schemas.microsoft.com/office/2006/documentManagement/types"/>
    <xsd:element name="Policy_x0020_Type" ma:index="9" ma:displayName="Policy Type" ma:default="" ma:format="Dropdown" ma:internalName="Policy_x0020_Type">
      <xsd:simpleType>
        <xsd:restriction base="dms:Choice">
          <xsd:enumeration value="Form"/>
          <xsd:enumeration value="Guideline"/>
          <xsd:enumeration value="Policy"/>
          <xsd:enumeration value="Procedure"/>
          <xsd:enumeration value="Template"/>
        </xsd:restriction>
      </xsd:simpleType>
    </xsd:element>
    <xsd:element name="Effective_x0020_Date" ma:index="14" nillable="true" ma:displayName="Effective Date" ma:format="DateOnly" ma:internalName="Effective_x0020_Date">
      <xsd:simpleType>
        <xsd:restriction base="dms:DateTime"/>
      </xsd:simpleType>
    </xsd:element>
    <xsd:element name="Policy_x0020_Number" ma:index="15" nillable="true" ma:displayName="Policy Number" ma:internalName="Policy_x0020_Number">
      <xsd:simpleType>
        <xsd:restriction base="dms:Text">
          <xsd:maxLength value="255"/>
        </xsd:restriction>
      </xsd:simpleType>
    </xsd:element>
    <xsd:element name="Revsion_x0020_Date" ma:index="16" nillable="true" ma:displayName="Revsion Date" ma:format="DateOnly" ma:internalName="Revsion_x0020_Date">
      <xsd:simpleType>
        <xsd:restriction base="dms:DateTime"/>
      </xsd:simpleType>
    </xsd:element>
  </xsd:schema>
  <xsd:schema xmlns:xsd="http://www.w3.org/2001/XMLSchema" xmlns:dms="http://schemas.microsoft.com/office/2006/documentManagement/types" targetNamespace="56119e5e-9997-46f3-914c-7eed1be70551" elementFormDefault="qualified">
    <xsd:import namespace="http://schemas.microsoft.com/office/2006/documentManagement/types"/>
    <xsd:element name="Document_x0020_Highlight" ma:index="10" nillable="true" ma:displayName="Document Highlight" ma:default="0" ma:internalName="Document_x0020_Highlight">
      <xsd:simpleType>
        <xsd:restriction base="dms:Boolean"/>
      </xsd:simpleType>
    </xsd:element>
    <xsd:element name="Corporate_x0020_Department" ma:index="11" nillable="true" ma:displayName="Corporate Department" ma:default="" ma:format="Dropdown" ma:internalName="Corporate_x0020_Department">
      <xsd:simpleType>
        <xsd:restriction base="dms:Choice">
          <xsd:enumeration value="Administration"/>
          <xsd:enumeration value="Corporate"/>
          <xsd:enumeration value="Finance"/>
          <xsd:enumeration value="HR"/>
          <xsd:enumeration value="IT"/>
          <xsd:enumeration value="Legal"/>
          <xsd:enumeration value="Procurement"/>
          <xsd:enumeration value="Risk Management"/>
          <xsd:enumeration value="Tax"/>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ma:index="8" ma:displayName="Category"/>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1AA4EB-FD4C-44E6-88E3-FABBE0A3D474}">
  <ds:schemaRefs>
    <ds:schemaRef ds:uri="http://schemas.openxmlformats.org/package/2006/metadata/core-properties"/>
    <ds:schemaRef ds:uri="http://purl.org/dc/dcmitype/"/>
    <ds:schemaRef ds:uri="http://purl.org/dc/elements/1.1/"/>
    <ds:schemaRef ds:uri="http://www.w3.org/XML/1998/namespace"/>
    <ds:schemaRef ds:uri="http://schemas.microsoft.com/office/2006/documentManagement/types"/>
    <ds:schemaRef ds:uri="http://purl.org/dc/terms/"/>
    <ds:schemaRef ds:uri="56119e5e-9997-46f3-914c-7eed1be70551"/>
    <ds:schemaRef ds:uri="e5336843-05af-4524-923f-25e9b4f85adc"/>
    <ds:schemaRef ds:uri="http://schemas.microsoft.com/office/2006/metadata/properties"/>
  </ds:schemaRefs>
</ds:datastoreItem>
</file>

<file path=customXml/itemProps2.xml><?xml version="1.0" encoding="utf-8"?>
<ds:datastoreItem xmlns:ds="http://schemas.openxmlformats.org/officeDocument/2006/customXml" ds:itemID="{29573344-BCD7-44B3-A4E6-2FE616CBBE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336843-05af-4524-923f-25e9b4f85adc"/>
    <ds:schemaRef ds:uri="56119e5e-9997-46f3-914c-7eed1be70551"/>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57C40572-DFFE-4CBB-AEB0-185522050E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TDY_standard template</Template>
  <TotalTime>4067</TotalTime>
  <Words>1801</Words>
  <Application>Microsoft Office PowerPoint</Application>
  <PresentationFormat>Letter Paper (8.5x11 in)</PresentationFormat>
  <Paragraphs>168</Paragraphs>
  <Slides>21</Slides>
  <Notes>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TDY_standard template</vt:lpstr>
      <vt:lpstr>Teledyne’s Ethics and  Anti-Corruption Training  for Third Parties</vt:lpstr>
      <vt:lpstr>Teledyne’s Standard of Integrity</vt:lpstr>
      <vt:lpstr>What we expect of you</vt:lpstr>
      <vt:lpstr>Requirements</vt:lpstr>
      <vt:lpstr>Requirements</vt:lpstr>
      <vt:lpstr>Requirements</vt:lpstr>
      <vt:lpstr>Requirements</vt:lpstr>
      <vt:lpstr>Anti-Corruption</vt:lpstr>
      <vt:lpstr>Teledyne’s Zero Tolerance Policy</vt:lpstr>
      <vt:lpstr>Anti-Corruption Overview</vt:lpstr>
      <vt:lpstr>Anti-Corruption Laws</vt:lpstr>
      <vt:lpstr>What Do the Anti-Corruption Laws Mean to Me?</vt:lpstr>
      <vt:lpstr>What is a “Government Official”?</vt:lpstr>
      <vt:lpstr>What are “Gifts, Gratuities and Other Benefits”?</vt:lpstr>
      <vt:lpstr>What is “Obtaining or Retaining an Improper Business Advantage”?</vt:lpstr>
      <vt:lpstr>Gifts, Gratuities and Other Benefits</vt:lpstr>
      <vt:lpstr>Gifts, Gratuities and Other Benefits</vt:lpstr>
      <vt:lpstr>Teledyne’s Requirements for Third  Parties – Contracts and Certifications </vt:lpstr>
      <vt:lpstr>Teledyne’s Requirements for Third  Parties – Due Diligence and Training </vt:lpstr>
      <vt:lpstr>Teledyne’s Requirements for  Accurate Recordkeeping </vt:lpstr>
      <vt:lpstr>Suspected Noncompliance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Trade Compliance</dc:title>
  <dc:creator>Tina M. Luther</dc:creator>
  <cp:lastModifiedBy>lcasabar</cp:lastModifiedBy>
  <cp:revision>322</cp:revision>
  <cp:lastPrinted>2013-04-18T16:17:15Z</cp:lastPrinted>
  <dcterms:created xsi:type="dcterms:W3CDTF">2012-10-31T20:42:54Z</dcterms:created>
  <dcterms:modified xsi:type="dcterms:W3CDTF">2014-01-17T16:07:31Z</dcterms:modified>
  <cp:category>Anti-Corruption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0x010100872FDD9EE6C9D54B96875CC42A5CDF3200270D436906939144ACB92A2454DCBAFF</vt:lpwstr>
  </property>
</Properties>
</file>