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22"/>
  </p:notesMasterIdLst>
  <p:handoutMasterIdLst>
    <p:handoutMasterId r:id="rId23"/>
  </p:handoutMasterIdLst>
  <p:sldIdLst>
    <p:sldId id="272" r:id="rId6"/>
    <p:sldId id="370" r:id="rId7"/>
    <p:sldId id="371" r:id="rId8"/>
    <p:sldId id="362" r:id="rId9"/>
    <p:sldId id="364" r:id="rId10"/>
    <p:sldId id="361" r:id="rId11"/>
    <p:sldId id="373" r:id="rId12"/>
    <p:sldId id="369" r:id="rId13"/>
    <p:sldId id="365" r:id="rId14"/>
    <p:sldId id="374" r:id="rId15"/>
    <p:sldId id="366" r:id="rId16"/>
    <p:sldId id="367" r:id="rId17"/>
    <p:sldId id="376" r:id="rId18"/>
    <p:sldId id="368" r:id="rId19"/>
    <p:sldId id="375" r:id="rId20"/>
    <p:sldId id="276" r:id="rId21"/>
  </p:sldIdLst>
  <p:sldSz cx="9144000" cy="5143500" type="screen16x9"/>
  <p:notesSz cx="6797675" cy="9926638"/>
  <p:embeddedFontLst>
    <p:embeddedFont>
      <p:font typeface="Tahoma" pitchFamily="34" charset="0"/>
      <p:regular r:id="rId24"/>
      <p:bold r:id="rId25"/>
    </p:embeddedFont>
    <p:embeddedFont>
      <p:font typeface="Calibri" pitchFamily="34" charset="0"/>
      <p:regular r:id="rId26"/>
      <p:bold r:id="rId27"/>
      <p:italic r:id="rId28"/>
      <p:boldItalic r:id="rId29"/>
    </p:embeddedFont>
    <p:embeddedFont>
      <p:font typeface="Tahoma Bold" pitchFamily="34" charset="0"/>
      <p:bold r:id="rId30"/>
    </p:embeddedFont>
  </p:embeddedFontLst>
  <p:defaultTextStyle>
    <a:defPPr>
      <a:defRPr lang="en-US"/>
    </a:defPPr>
    <a:lvl1pPr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1pPr>
    <a:lvl2pPr marL="342900" indent="1143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2pPr>
    <a:lvl3pPr marL="685800" indent="2286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3pPr>
    <a:lvl4pPr marL="1028700" indent="3429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4pPr>
    <a:lvl5pPr marL="1371600" indent="4572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5pPr>
    <a:lvl6pPr marL="2286000" algn="l" defTabSz="457200" rtl="0" eaLnBrk="1" latinLnBrk="0" hangingPunct="1">
      <a:defRPr sz="1400" kern="1200">
        <a:solidFill>
          <a:schemeClr val="tx1"/>
        </a:solidFill>
        <a:latin typeface="Tahoma" charset="0"/>
        <a:ea typeface="ヒラギノ角ゴ Pro W3" charset="0"/>
        <a:cs typeface="ヒラギノ角ゴ Pro W3" charset="0"/>
      </a:defRPr>
    </a:lvl6pPr>
    <a:lvl7pPr marL="2743200" algn="l" defTabSz="457200" rtl="0" eaLnBrk="1" latinLnBrk="0" hangingPunct="1">
      <a:defRPr sz="1400" kern="1200">
        <a:solidFill>
          <a:schemeClr val="tx1"/>
        </a:solidFill>
        <a:latin typeface="Tahoma" charset="0"/>
        <a:ea typeface="ヒラギノ角ゴ Pro W3" charset="0"/>
        <a:cs typeface="ヒラギノ角ゴ Pro W3" charset="0"/>
      </a:defRPr>
    </a:lvl7pPr>
    <a:lvl8pPr marL="3200400" algn="l" defTabSz="457200" rtl="0" eaLnBrk="1" latinLnBrk="0" hangingPunct="1">
      <a:defRPr sz="1400" kern="1200">
        <a:solidFill>
          <a:schemeClr val="tx1"/>
        </a:solidFill>
        <a:latin typeface="Tahoma" charset="0"/>
        <a:ea typeface="ヒラギノ角ゴ Pro W3" charset="0"/>
        <a:cs typeface="ヒラギノ角ゴ Pro W3" charset="0"/>
      </a:defRPr>
    </a:lvl8pPr>
    <a:lvl9pPr marL="3657600" algn="l" defTabSz="457200" rtl="0" eaLnBrk="1" latinLnBrk="0" hangingPunct="1">
      <a:defRPr sz="1400" kern="1200">
        <a:solidFill>
          <a:schemeClr val="tx1"/>
        </a:solidFill>
        <a:latin typeface="Tahoma"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99FF"/>
    <a:srgbClr val="CC00CC"/>
    <a:srgbClr val="6600CC"/>
    <a:srgbClr val="0000FF"/>
    <a:srgbClr val="FF9933"/>
    <a:srgbClr val="FFB9AF"/>
    <a:srgbClr val="595959"/>
    <a:srgbClr val="000000"/>
    <a:srgbClr val="FF2B1F"/>
    <a:srgbClr val="642B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6" autoAdjust="0"/>
    <p:restoredTop sz="86288" autoAdjust="0"/>
  </p:normalViewPr>
  <p:slideViewPr>
    <p:cSldViewPr snapToGrid="0" snapToObjects="1">
      <p:cViewPr varScale="1">
        <p:scale>
          <a:sx n="131" d="100"/>
          <a:sy n="131" d="100"/>
        </p:scale>
        <p:origin x="-348" y="-90"/>
      </p:cViewPr>
      <p:guideLst>
        <p:guide orient="horz" pos="1620"/>
        <p:guide pos="288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0" d="100"/>
          <a:sy n="50" d="100"/>
        </p:scale>
        <p:origin x="-268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5B94-9DCE-4565-896B-5309A8AE2213}" type="doc">
      <dgm:prSet loTypeId="urn:microsoft.com/office/officeart/2005/8/layout/venn2" loCatId="relationship" qsTypeId="urn:microsoft.com/office/officeart/2005/8/quickstyle/simple1" qsCatId="simple" csTypeId="urn:microsoft.com/office/officeart/2005/8/colors/accent1_3" csCatId="accent1" phldr="1"/>
      <dgm:spPr/>
    </dgm:pt>
    <dgm:pt modelId="{B738D746-8DCE-44F8-A60E-1FB66B0BC1FB}">
      <dgm:prSet phldrT="[Text]" custT="1"/>
      <dgm:spPr/>
      <dgm:t>
        <a:bodyPr/>
        <a:lstStyle/>
        <a:p>
          <a:endParaRPr lang="en-GB" sz="1400" dirty="0" smtClean="0"/>
        </a:p>
        <a:p>
          <a:endParaRPr lang="en-GB" sz="1400" dirty="0" smtClean="0"/>
        </a:p>
        <a:p>
          <a:endParaRPr lang="en-GB" sz="1400" dirty="0" smtClean="0"/>
        </a:p>
        <a:p>
          <a:r>
            <a:rPr lang="en-GB" sz="1400" dirty="0" smtClean="0"/>
            <a:t>‘....risks to be reduced "as far as possible" without there being room for economic considerations.’</a:t>
          </a:r>
          <a:endParaRPr lang="en-GB" sz="1400" dirty="0"/>
        </a:p>
      </dgm:t>
    </dgm:pt>
    <dgm:pt modelId="{510F084B-03AA-49DC-89BB-60AE2C861ABF}" type="parTrans" cxnId="{A8A61CB8-D94B-48FC-8F67-8F7D884F4387}">
      <dgm:prSet/>
      <dgm:spPr/>
      <dgm:t>
        <a:bodyPr/>
        <a:lstStyle/>
        <a:p>
          <a:endParaRPr lang="en-GB" sz="2000"/>
        </a:p>
      </dgm:t>
    </dgm:pt>
    <dgm:pt modelId="{030E43DF-048A-48C4-847C-48BA7C31538D}" type="sibTrans" cxnId="{A8A61CB8-D94B-48FC-8F67-8F7D884F4387}">
      <dgm:prSet/>
      <dgm:spPr/>
      <dgm:t>
        <a:bodyPr/>
        <a:lstStyle/>
        <a:p>
          <a:endParaRPr lang="en-GB" sz="2000"/>
        </a:p>
      </dgm:t>
    </dgm:pt>
    <dgm:pt modelId="{DCA5F4A2-B857-4683-96C1-10BF5596BB53}">
      <dgm:prSet custT="1"/>
      <dgm:spPr/>
      <dgm:t>
        <a:bodyPr/>
        <a:lstStyle/>
        <a:p>
          <a:r>
            <a:rPr lang="en-GB" sz="1400" b="0" dirty="0" smtClean="0">
              <a:solidFill>
                <a:schemeClr val="tx1"/>
              </a:solidFill>
            </a:rPr>
            <a:t>‘3.4 &amp; D.8 …contains the concept of reducing risks "as low as</a:t>
          </a:r>
          <a:r>
            <a:rPr lang="en-GB" sz="1000" b="0" dirty="0" smtClean="0">
              <a:solidFill>
                <a:schemeClr val="tx1"/>
              </a:solidFill>
            </a:rPr>
            <a:t> </a:t>
          </a:r>
          <a:r>
            <a:rPr lang="en-GB" sz="1400" b="0" dirty="0" smtClean="0">
              <a:solidFill>
                <a:schemeClr val="tx1"/>
              </a:solidFill>
            </a:rPr>
            <a:t>reasonably</a:t>
          </a:r>
          <a:r>
            <a:rPr lang="en-GB" sz="1200" b="0" dirty="0" smtClean="0">
              <a:solidFill>
                <a:schemeClr val="tx1"/>
              </a:solidFill>
            </a:rPr>
            <a:t> </a:t>
          </a:r>
          <a:r>
            <a:rPr lang="en-GB" sz="1400" b="0" dirty="0" smtClean="0">
              <a:solidFill>
                <a:schemeClr val="tx1"/>
              </a:solidFill>
            </a:rPr>
            <a:t>practicable.” </a:t>
          </a:r>
        </a:p>
        <a:p>
          <a:r>
            <a:rPr lang="en-GB" sz="1400" b="0" dirty="0" smtClean="0">
              <a:solidFill>
                <a:schemeClr val="tx1"/>
              </a:solidFill>
            </a:rPr>
            <a:t>The ALARP concept contains an element of economic consideration.’</a:t>
          </a:r>
          <a:endParaRPr lang="en-GB" sz="1400" dirty="0"/>
        </a:p>
      </dgm:t>
    </dgm:pt>
    <dgm:pt modelId="{2CF88FB5-0564-411F-975A-C395D43FD1A9}" type="parTrans" cxnId="{1035C17B-F825-4E5F-838C-04AE9EF04FB2}">
      <dgm:prSet/>
      <dgm:spPr/>
      <dgm:t>
        <a:bodyPr/>
        <a:lstStyle/>
        <a:p>
          <a:endParaRPr lang="en-GB" sz="2000"/>
        </a:p>
      </dgm:t>
    </dgm:pt>
    <dgm:pt modelId="{2545F722-D499-44B2-AD70-9058341C4BD7}" type="sibTrans" cxnId="{1035C17B-F825-4E5F-838C-04AE9EF04FB2}">
      <dgm:prSet/>
      <dgm:spPr/>
      <dgm:t>
        <a:bodyPr/>
        <a:lstStyle/>
        <a:p>
          <a:endParaRPr lang="en-GB" sz="2000"/>
        </a:p>
      </dgm:t>
    </dgm:pt>
    <dgm:pt modelId="{4D5D04F4-3ABB-4421-A622-D8D300D73409}" type="pres">
      <dgm:prSet presAssocID="{D7F05B94-9DCE-4565-896B-5309A8AE2213}" presName="Name0" presStyleCnt="0">
        <dgm:presLayoutVars>
          <dgm:chMax val="7"/>
          <dgm:resizeHandles val="exact"/>
        </dgm:presLayoutVars>
      </dgm:prSet>
      <dgm:spPr/>
    </dgm:pt>
    <dgm:pt modelId="{37C60611-5289-4F9C-AD66-00D075EB6353}" type="pres">
      <dgm:prSet presAssocID="{D7F05B94-9DCE-4565-896B-5309A8AE2213}" presName="comp1" presStyleCnt="0"/>
      <dgm:spPr/>
    </dgm:pt>
    <dgm:pt modelId="{5F539A6E-D288-470A-B82A-0751317C337C}" type="pres">
      <dgm:prSet presAssocID="{D7F05B94-9DCE-4565-896B-5309A8AE2213}" presName="circle1" presStyleLbl="node1" presStyleIdx="0" presStyleCnt="2" custScaleX="104308" custLinFactNeighborX="20700" custLinFactNeighborY="-225"/>
      <dgm:spPr/>
      <dgm:t>
        <a:bodyPr/>
        <a:lstStyle/>
        <a:p>
          <a:endParaRPr lang="en-GB"/>
        </a:p>
      </dgm:t>
    </dgm:pt>
    <dgm:pt modelId="{5E714668-DC03-488F-91E7-A65DFA6114B4}" type="pres">
      <dgm:prSet presAssocID="{D7F05B94-9DCE-4565-896B-5309A8AE2213}" presName="c1text" presStyleLbl="node1" presStyleIdx="0" presStyleCnt="2">
        <dgm:presLayoutVars>
          <dgm:bulletEnabled val="1"/>
        </dgm:presLayoutVars>
      </dgm:prSet>
      <dgm:spPr/>
      <dgm:t>
        <a:bodyPr/>
        <a:lstStyle/>
        <a:p>
          <a:endParaRPr lang="en-GB"/>
        </a:p>
      </dgm:t>
    </dgm:pt>
    <dgm:pt modelId="{8A7C6CE2-FE87-4498-A414-64B227BFB47A}" type="pres">
      <dgm:prSet presAssocID="{D7F05B94-9DCE-4565-896B-5309A8AE2213}" presName="comp2" presStyleCnt="0"/>
      <dgm:spPr/>
    </dgm:pt>
    <dgm:pt modelId="{E44173EB-51CA-4709-8AD4-B626110E50FD}" type="pres">
      <dgm:prSet presAssocID="{D7F05B94-9DCE-4565-896B-5309A8AE2213}" presName="circle2" presStyleLbl="node1" presStyleIdx="1" presStyleCnt="2" custScaleX="78043" custScaleY="74415" custLinFactNeighborX="27237" custLinFactNeighborY="6201"/>
      <dgm:spPr/>
      <dgm:t>
        <a:bodyPr/>
        <a:lstStyle/>
        <a:p>
          <a:endParaRPr lang="en-GB"/>
        </a:p>
      </dgm:t>
    </dgm:pt>
    <dgm:pt modelId="{B30DF821-61B7-4AA6-BEE6-E92E3F3F4090}" type="pres">
      <dgm:prSet presAssocID="{D7F05B94-9DCE-4565-896B-5309A8AE2213}" presName="c2text" presStyleLbl="node1" presStyleIdx="1" presStyleCnt="2">
        <dgm:presLayoutVars>
          <dgm:bulletEnabled val="1"/>
        </dgm:presLayoutVars>
      </dgm:prSet>
      <dgm:spPr/>
      <dgm:t>
        <a:bodyPr/>
        <a:lstStyle/>
        <a:p>
          <a:endParaRPr lang="en-GB"/>
        </a:p>
      </dgm:t>
    </dgm:pt>
  </dgm:ptLst>
  <dgm:cxnLst>
    <dgm:cxn modelId="{5D9DE4CA-4EC0-452A-A3BE-30512AECB874}" type="presOf" srcId="{DCA5F4A2-B857-4683-96C1-10BF5596BB53}" destId="{B30DF821-61B7-4AA6-BEE6-E92E3F3F4090}" srcOrd="1" destOrd="0" presId="urn:microsoft.com/office/officeart/2005/8/layout/venn2"/>
    <dgm:cxn modelId="{A8A61CB8-D94B-48FC-8F67-8F7D884F4387}" srcId="{D7F05B94-9DCE-4565-896B-5309A8AE2213}" destId="{B738D746-8DCE-44F8-A60E-1FB66B0BC1FB}" srcOrd="0" destOrd="0" parTransId="{510F084B-03AA-49DC-89BB-60AE2C861ABF}" sibTransId="{030E43DF-048A-48C4-847C-48BA7C31538D}"/>
    <dgm:cxn modelId="{8B8A18E7-BFF3-4DDA-9839-6D057864DAF6}" type="presOf" srcId="{D7F05B94-9DCE-4565-896B-5309A8AE2213}" destId="{4D5D04F4-3ABB-4421-A622-D8D300D73409}" srcOrd="0" destOrd="0" presId="urn:microsoft.com/office/officeart/2005/8/layout/venn2"/>
    <dgm:cxn modelId="{39D63CD1-339F-4588-A793-C4115C5FA026}" type="presOf" srcId="{DCA5F4A2-B857-4683-96C1-10BF5596BB53}" destId="{E44173EB-51CA-4709-8AD4-B626110E50FD}" srcOrd="0" destOrd="0" presId="urn:microsoft.com/office/officeart/2005/8/layout/venn2"/>
    <dgm:cxn modelId="{DD51D935-B8CF-4DF7-BAEA-BE821A3750B5}" type="presOf" srcId="{B738D746-8DCE-44F8-A60E-1FB66B0BC1FB}" destId="{5E714668-DC03-488F-91E7-A65DFA6114B4}" srcOrd="1" destOrd="0" presId="urn:microsoft.com/office/officeart/2005/8/layout/venn2"/>
    <dgm:cxn modelId="{1035C17B-F825-4E5F-838C-04AE9EF04FB2}" srcId="{D7F05B94-9DCE-4565-896B-5309A8AE2213}" destId="{DCA5F4A2-B857-4683-96C1-10BF5596BB53}" srcOrd="1" destOrd="0" parTransId="{2CF88FB5-0564-411F-975A-C395D43FD1A9}" sibTransId="{2545F722-D499-44B2-AD70-9058341C4BD7}"/>
    <dgm:cxn modelId="{B240F026-314B-4010-912F-0EA798228711}" type="presOf" srcId="{B738D746-8DCE-44F8-A60E-1FB66B0BC1FB}" destId="{5F539A6E-D288-470A-B82A-0751317C337C}" srcOrd="0" destOrd="0" presId="urn:microsoft.com/office/officeart/2005/8/layout/venn2"/>
    <dgm:cxn modelId="{E0C8C5C0-BBF8-45A1-B13B-670AAF30C4F6}" type="presParOf" srcId="{4D5D04F4-3ABB-4421-A622-D8D300D73409}" destId="{37C60611-5289-4F9C-AD66-00D075EB6353}" srcOrd="0" destOrd="0" presId="urn:microsoft.com/office/officeart/2005/8/layout/venn2"/>
    <dgm:cxn modelId="{2D615566-ADC0-4B87-8EEC-F41C29D47655}" type="presParOf" srcId="{37C60611-5289-4F9C-AD66-00D075EB6353}" destId="{5F539A6E-D288-470A-B82A-0751317C337C}" srcOrd="0" destOrd="0" presId="urn:microsoft.com/office/officeart/2005/8/layout/venn2"/>
    <dgm:cxn modelId="{FA6E4689-DE21-4915-97AA-028036E6B276}" type="presParOf" srcId="{37C60611-5289-4F9C-AD66-00D075EB6353}" destId="{5E714668-DC03-488F-91E7-A65DFA6114B4}" srcOrd="1" destOrd="0" presId="urn:microsoft.com/office/officeart/2005/8/layout/venn2"/>
    <dgm:cxn modelId="{1EB05364-7B9C-4653-B484-EE2F475547DB}" type="presParOf" srcId="{4D5D04F4-3ABB-4421-A622-D8D300D73409}" destId="{8A7C6CE2-FE87-4498-A414-64B227BFB47A}" srcOrd="1" destOrd="0" presId="urn:microsoft.com/office/officeart/2005/8/layout/venn2"/>
    <dgm:cxn modelId="{282FFD99-730F-41BB-9610-F85118850389}" type="presParOf" srcId="{8A7C6CE2-FE87-4498-A414-64B227BFB47A}" destId="{E44173EB-51CA-4709-8AD4-B626110E50FD}" srcOrd="0" destOrd="0" presId="urn:microsoft.com/office/officeart/2005/8/layout/venn2"/>
    <dgm:cxn modelId="{CF396D6B-29EC-4EC2-A32C-7FE19B61CAD7}" type="presParOf" srcId="{8A7C6CE2-FE87-4498-A414-64B227BFB47A}" destId="{B30DF821-61B7-4AA6-BEE6-E92E3F3F409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05B94-9DCE-4565-896B-5309A8AE2213}" type="doc">
      <dgm:prSet loTypeId="urn:microsoft.com/office/officeart/2005/8/layout/venn2" loCatId="relationship" qsTypeId="urn:microsoft.com/office/officeart/2005/8/quickstyle/simple1" qsCatId="simple" csTypeId="urn:microsoft.com/office/officeart/2005/8/colors/accent1_3" csCatId="accent1" phldr="1"/>
      <dgm:spPr/>
    </dgm:pt>
    <dgm:pt modelId="{B738D746-8DCE-44F8-A60E-1FB66B0BC1FB}">
      <dgm:prSet phldrT="[Text]" custT="1"/>
      <dgm:spPr/>
      <dgm:t>
        <a:bodyPr/>
        <a:lstStyle/>
        <a:p>
          <a:endParaRPr lang="en-GB" sz="1200" dirty="0" smtClean="0"/>
        </a:p>
        <a:p>
          <a:endParaRPr lang="en-GB" sz="1200" dirty="0" smtClean="0"/>
        </a:p>
        <a:p>
          <a:endParaRPr lang="en-GB" sz="1200" dirty="0" smtClean="0"/>
        </a:p>
        <a:p>
          <a:r>
            <a:rPr lang="en-GB" sz="1200" dirty="0" smtClean="0"/>
            <a:t>‘....an overall risk-benefit analysis must take place in any case, regardless of the application of criteria established in the management plan of the manufacturer....(and requires undesirable side effects to "constitute an acceptable risk when weighed against the performance  intended”).’</a:t>
          </a:r>
          <a:endParaRPr lang="en-GB" sz="1200" dirty="0"/>
        </a:p>
      </dgm:t>
    </dgm:pt>
    <dgm:pt modelId="{510F084B-03AA-49DC-89BB-60AE2C861ABF}" type="parTrans" cxnId="{A8A61CB8-D94B-48FC-8F67-8F7D884F4387}">
      <dgm:prSet/>
      <dgm:spPr/>
      <dgm:t>
        <a:bodyPr/>
        <a:lstStyle/>
        <a:p>
          <a:endParaRPr lang="en-GB"/>
        </a:p>
      </dgm:t>
    </dgm:pt>
    <dgm:pt modelId="{030E43DF-048A-48C4-847C-48BA7C31538D}" type="sibTrans" cxnId="{A8A61CB8-D94B-48FC-8F67-8F7D884F4387}">
      <dgm:prSet/>
      <dgm:spPr/>
      <dgm:t>
        <a:bodyPr/>
        <a:lstStyle/>
        <a:p>
          <a:endParaRPr lang="en-GB"/>
        </a:p>
      </dgm:t>
    </dgm:pt>
    <dgm:pt modelId="{DCA5F4A2-B857-4683-96C1-10BF5596BB53}">
      <dgm:prSet custT="1"/>
      <dgm:spPr/>
      <dgm:t>
        <a:bodyPr/>
        <a:lstStyle/>
        <a:p>
          <a:r>
            <a:rPr lang="en-GB" sz="1200" b="0" dirty="0" smtClean="0">
              <a:solidFill>
                <a:schemeClr val="tx1"/>
              </a:solidFill>
            </a:rPr>
            <a:t>‘6.5 ...an overall risk-benefit analysis does not need to take place if the overall residual risk is judged acceptable when using the criteria established in the risk management plan.  </a:t>
          </a:r>
        </a:p>
        <a:p>
          <a:r>
            <a:rPr lang="en-GB" sz="1200" b="0" dirty="0" smtClean="0">
              <a:solidFill>
                <a:schemeClr val="tx1"/>
              </a:solidFill>
            </a:rPr>
            <a:t>D.6.1 "A risk/benefit analysis is not required by this International Standard for every risk.”’</a:t>
          </a:r>
          <a:endParaRPr lang="en-GB" sz="1200" dirty="0"/>
        </a:p>
      </dgm:t>
    </dgm:pt>
    <dgm:pt modelId="{2CF88FB5-0564-411F-975A-C395D43FD1A9}" type="parTrans" cxnId="{1035C17B-F825-4E5F-838C-04AE9EF04FB2}">
      <dgm:prSet/>
      <dgm:spPr/>
      <dgm:t>
        <a:bodyPr/>
        <a:lstStyle/>
        <a:p>
          <a:endParaRPr lang="en-GB"/>
        </a:p>
      </dgm:t>
    </dgm:pt>
    <dgm:pt modelId="{2545F722-D499-44B2-AD70-9058341C4BD7}" type="sibTrans" cxnId="{1035C17B-F825-4E5F-838C-04AE9EF04FB2}">
      <dgm:prSet/>
      <dgm:spPr/>
      <dgm:t>
        <a:bodyPr/>
        <a:lstStyle/>
        <a:p>
          <a:endParaRPr lang="en-GB"/>
        </a:p>
      </dgm:t>
    </dgm:pt>
    <dgm:pt modelId="{4D5D04F4-3ABB-4421-A622-D8D300D73409}" type="pres">
      <dgm:prSet presAssocID="{D7F05B94-9DCE-4565-896B-5309A8AE2213}" presName="Name0" presStyleCnt="0">
        <dgm:presLayoutVars>
          <dgm:chMax val="7"/>
          <dgm:resizeHandles val="exact"/>
        </dgm:presLayoutVars>
      </dgm:prSet>
      <dgm:spPr/>
    </dgm:pt>
    <dgm:pt modelId="{37C60611-5289-4F9C-AD66-00D075EB6353}" type="pres">
      <dgm:prSet presAssocID="{D7F05B94-9DCE-4565-896B-5309A8AE2213}" presName="comp1" presStyleCnt="0"/>
      <dgm:spPr/>
    </dgm:pt>
    <dgm:pt modelId="{5F539A6E-D288-470A-B82A-0751317C337C}" type="pres">
      <dgm:prSet presAssocID="{D7F05B94-9DCE-4565-896B-5309A8AE2213}" presName="circle1" presStyleLbl="node1" presStyleIdx="0" presStyleCnt="2" custScaleX="104308" custLinFactNeighborX="20700" custLinFactNeighborY="-225"/>
      <dgm:spPr/>
      <dgm:t>
        <a:bodyPr/>
        <a:lstStyle/>
        <a:p>
          <a:endParaRPr lang="en-GB"/>
        </a:p>
      </dgm:t>
    </dgm:pt>
    <dgm:pt modelId="{5E714668-DC03-488F-91E7-A65DFA6114B4}" type="pres">
      <dgm:prSet presAssocID="{D7F05B94-9DCE-4565-896B-5309A8AE2213}" presName="c1text" presStyleLbl="node1" presStyleIdx="0" presStyleCnt="2">
        <dgm:presLayoutVars>
          <dgm:bulletEnabled val="1"/>
        </dgm:presLayoutVars>
      </dgm:prSet>
      <dgm:spPr/>
      <dgm:t>
        <a:bodyPr/>
        <a:lstStyle/>
        <a:p>
          <a:endParaRPr lang="en-GB"/>
        </a:p>
      </dgm:t>
    </dgm:pt>
    <dgm:pt modelId="{8A7C6CE2-FE87-4498-A414-64B227BFB47A}" type="pres">
      <dgm:prSet presAssocID="{D7F05B94-9DCE-4565-896B-5309A8AE2213}" presName="comp2" presStyleCnt="0"/>
      <dgm:spPr/>
    </dgm:pt>
    <dgm:pt modelId="{E44173EB-51CA-4709-8AD4-B626110E50FD}" type="pres">
      <dgm:prSet presAssocID="{D7F05B94-9DCE-4565-896B-5309A8AE2213}" presName="circle2" presStyleLbl="node1" presStyleIdx="1" presStyleCnt="2" custScaleX="78043" custScaleY="74415" custLinFactNeighborX="27237" custLinFactNeighborY="6201"/>
      <dgm:spPr/>
      <dgm:t>
        <a:bodyPr/>
        <a:lstStyle/>
        <a:p>
          <a:endParaRPr lang="en-GB"/>
        </a:p>
      </dgm:t>
    </dgm:pt>
    <dgm:pt modelId="{B30DF821-61B7-4AA6-BEE6-E92E3F3F4090}" type="pres">
      <dgm:prSet presAssocID="{D7F05B94-9DCE-4565-896B-5309A8AE2213}" presName="c2text" presStyleLbl="node1" presStyleIdx="1" presStyleCnt="2">
        <dgm:presLayoutVars>
          <dgm:bulletEnabled val="1"/>
        </dgm:presLayoutVars>
      </dgm:prSet>
      <dgm:spPr/>
      <dgm:t>
        <a:bodyPr/>
        <a:lstStyle/>
        <a:p>
          <a:endParaRPr lang="en-GB"/>
        </a:p>
      </dgm:t>
    </dgm:pt>
  </dgm:ptLst>
  <dgm:cxnLst>
    <dgm:cxn modelId="{A8A61CB8-D94B-48FC-8F67-8F7D884F4387}" srcId="{D7F05B94-9DCE-4565-896B-5309A8AE2213}" destId="{B738D746-8DCE-44F8-A60E-1FB66B0BC1FB}" srcOrd="0" destOrd="0" parTransId="{510F084B-03AA-49DC-89BB-60AE2C861ABF}" sibTransId="{030E43DF-048A-48C4-847C-48BA7C31538D}"/>
    <dgm:cxn modelId="{F1203CAF-4900-4730-BE49-517DBCB1ED16}" type="presOf" srcId="{DCA5F4A2-B857-4683-96C1-10BF5596BB53}" destId="{B30DF821-61B7-4AA6-BEE6-E92E3F3F4090}" srcOrd="1" destOrd="0" presId="urn:microsoft.com/office/officeart/2005/8/layout/venn2"/>
    <dgm:cxn modelId="{A539D8AD-FCB7-4553-949A-11095020F390}" type="presOf" srcId="{B738D746-8DCE-44F8-A60E-1FB66B0BC1FB}" destId="{5E714668-DC03-488F-91E7-A65DFA6114B4}" srcOrd="1" destOrd="0" presId="urn:microsoft.com/office/officeart/2005/8/layout/venn2"/>
    <dgm:cxn modelId="{1035C17B-F825-4E5F-838C-04AE9EF04FB2}" srcId="{D7F05B94-9DCE-4565-896B-5309A8AE2213}" destId="{DCA5F4A2-B857-4683-96C1-10BF5596BB53}" srcOrd="1" destOrd="0" parTransId="{2CF88FB5-0564-411F-975A-C395D43FD1A9}" sibTransId="{2545F722-D499-44B2-AD70-9058341C4BD7}"/>
    <dgm:cxn modelId="{A458DF40-0465-42BB-88C9-8E94A9770243}" type="presOf" srcId="{D7F05B94-9DCE-4565-896B-5309A8AE2213}" destId="{4D5D04F4-3ABB-4421-A622-D8D300D73409}" srcOrd="0" destOrd="0" presId="urn:microsoft.com/office/officeart/2005/8/layout/venn2"/>
    <dgm:cxn modelId="{62926F6A-B289-4B26-9400-80F45648442F}" type="presOf" srcId="{DCA5F4A2-B857-4683-96C1-10BF5596BB53}" destId="{E44173EB-51CA-4709-8AD4-B626110E50FD}" srcOrd="0" destOrd="0" presId="urn:microsoft.com/office/officeart/2005/8/layout/venn2"/>
    <dgm:cxn modelId="{002E4166-CCD3-421A-B66D-E26BFAB97A6F}" type="presOf" srcId="{B738D746-8DCE-44F8-A60E-1FB66B0BC1FB}" destId="{5F539A6E-D288-470A-B82A-0751317C337C}" srcOrd="0" destOrd="0" presId="urn:microsoft.com/office/officeart/2005/8/layout/venn2"/>
    <dgm:cxn modelId="{D0E2A140-1F49-4EA1-989A-6B7B53AC4BA0}" type="presParOf" srcId="{4D5D04F4-3ABB-4421-A622-D8D300D73409}" destId="{37C60611-5289-4F9C-AD66-00D075EB6353}" srcOrd="0" destOrd="0" presId="urn:microsoft.com/office/officeart/2005/8/layout/venn2"/>
    <dgm:cxn modelId="{DE9A4214-3306-4CDF-B6F5-20293DC18D02}" type="presParOf" srcId="{37C60611-5289-4F9C-AD66-00D075EB6353}" destId="{5F539A6E-D288-470A-B82A-0751317C337C}" srcOrd="0" destOrd="0" presId="urn:microsoft.com/office/officeart/2005/8/layout/venn2"/>
    <dgm:cxn modelId="{6266B5D3-77C3-4D1C-9F62-15B1DFE6C31D}" type="presParOf" srcId="{37C60611-5289-4F9C-AD66-00D075EB6353}" destId="{5E714668-DC03-488F-91E7-A65DFA6114B4}" srcOrd="1" destOrd="0" presId="urn:microsoft.com/office/officeart/2005/8/layout/venn2"/>
    <dgm:cxn modelId="{63F925FC-0483-4EB5-B348-5CC34AAF6382}" type="presParOf" srcId="{4D5D04F4-3ABB-4421-A622-D8D300D73409}" destId="{8A7C6CE2-FE87-4498-A414-64B227BFB47A}" srcOrd="1" destOrd="0" presId="urn:microsoft.com/office/officeart/2005/8/layout/venn2"/>
    <dgm:cxn modelId="{9513EB73-8B8E-44D7-B6FD-DC4995E9772C}" type="presParOf" srcId="{8A7C6CE2-FE87-4498-A414-64B227BFB47A}" destId="{E44173EB-51CA-4709-8AD4-B626110E50FD}" srcOrd="0" destOrd="0" presId="urn:microsoft.com/office/officeart/2005/8/layout/venn2"/>
    <dgm:cxn modelId="{3162A8E1-676A-4314-A286-D8826493CF89}" type="presParOf" srcId="{8A7C6CE2-FE87-4498-A414-64B227BFB47A}" destId="{B30DF821-61B7-4AA6-BEE6-E92E3F3F409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05B94-9DCE-4565-896B-5309A8AE2213}" type="doc">
      <dgm:prSet loTypeId="urn:microsoft.com/office/officeart/2005/8/layout/venn2" loCatId="relationship" qsTypeId="urn:microsoft.com/office/officeart/2005/8/quickstyle/simple1" qsCatId="simple" csTypeId="urn:microsoft.com/office/officeart/2005/8/colors/accent1_3" csCatId="accent1" phldr="1"/>
      <dgm:spPr/>
    </dgm:pt>
    <dgm:pt modelId="{B738D746-8DCE-44F8-A60E-1FB66B0BC1FB}">
      <dgm:prSet phldrT="[Text]" custT="1"/>
      <dgm:spPr/>
      <dgm:t>
        <a:bodyPr/>
        <a:lstStyle/>
        <a:p>
          <a:endParaRPr lang="en-GB" sz="1400" dirty="0" smtClean="0"/>
        </a:p>
        <a:p>
          <a:endParaRPr lang="en-GB" sz="1400" dirty="0" smtClean="0"/>
        </a:p>
        <a:p>
          <a:endParaRPr lang="en-GB" sz="1400" dirty="0" smtClean="0"/>
        </a:p>
        <a:p>
          <a:r>
            <a:rPr lang="en-GB" sz="1400" dirty="0" smtClean="0"/>
            <a:t>‘..."eliminate or reduce risks as far as possible (inherently safe design and construction)".’</a:t>
          </a:r>
          <a:endParaRPr lang="en-GB" sz="1400" dirty="0"/>
        </a:p>
      </dgm:t>
    </dgm:pt>
    <dgm:pt modelId="{510F084B-03AA-49DC-89BB-60AE2C861ABF}" type="parTrans" cxnId="{A8A61CB8-D94B-48FC-8F67-8F7D884F4387}">
      <dgm:prSet/>
      <dgm:spPr/>
      <dgm:t>
        <a:bodyPr/>
        <a:lstStyle/>
        <a:p>
          <a:endParaRPr lang="en-GB" sz="2000"/>
        </a:p>
      </dgm:t>
    </dgm:pt>
    <dgm:pt modelId="{030E43DF-048A-48C4-847C-48BA7C31538D}" type="sibTrans" cxnId="{A8A61CB8-D94B-48FC-8F67-8F7D884F4387}">
      <dgm:prSet/>
      <dgm:spPr/>
      <dgm:t>
        <a:bodyPr/>
        <a:lstStyle/>
        <a:p>
          <a:endParaRPr lang="en-GB" sz="2000"/>
        </a:p>
      </dgm:t>
    </dgm:pt>
    <dgm:pt modelId="{DCA5F4A2-B857-4683-96C1-10BF5596BB53}">
      <dgm:prSet custT="1"/>
      <dgm:spPr/>
      <dgm:t>
        <a:bodyPr/>
        <a:lstStyle/>
        <a:p>
          <a:r>
            <a:rPr lang="en-GB" sz="1400" b="0" dirty="0" smtClean="0">
              <a:solidFill>
                <a:schemeClr val="tx1"/>
              </a:solidFill>
            </a:rPr>
            <a:t>‘6.2.... obliges the manufacturer to "use one or more of the following risk control options</a:t>
          </a:r>
          <a:r>
            <a:rPr lang="en-GB" sz="1400" b="0" baseline="0" dirty="0" smtClean="0">
              <a:solidFill>
                <a:schemeClr val="tx1"/>
              </a:solidFill>
            </a:rPr>
            <a:t> </a:t>
          </a:r>
          <a:r>
            <a:rPr lang="en-GB" sz="1400" b="0" dirty="0" smtClean="0">
              <a:solidFill>
                <a:schemeClr val="tx1"/>
              </a:solidFill>
            </a:rPr>
            <a:t>in the priority order listed: (a) inherent safety by design (b) protective measures (c) information …" without determining what is meant by this</a:t>
          </a:r>
          <a:r>
            <a:rPr lang="en-GB" sz="1400" b="0" baseline="0" dirty="0" smtClean="0">
              <a:solidFill>
                <a:schemeClr val="tx1"/>
              </a:solidFill>
            </a:rPr>
            <a:t> </a:t>
          </a:r>
          <a:r>
            <a:rPr lang="en-GB" sz="1400" b="0" dirty="0" smtClean="0">
              <a:solidFill>
                <a:schemeClr val="tx1"/>
              </a:solidFill>
            </a:rPr>
            <a:t>term.’</a:t>
          </a:r>
          <a:endParaRPr lang="en-GB" sz="1400" dirty="0"/>
        </a:p>
      </dgm:t>
    </dgm:pt>
    <dgm:pt modelId="{2CF88FB5-0564-411F-975A-C395D43FD1A9}" type="parTrans" cxnId="{1035C17B-F825-4E5F-838C-04AE9EF04FB2}">
      <dgm:prSet/>
      <dgm:spPr/>
      <dgm:t>
        <a:bodyPr/>
        <a:lstStyle/>
        <a:p>
          <a:endParaRPr lang="en-GB" sz="2000"/>
        </a:p>
      </dgm:t>
    </dgm:pt>
    <dgm:pt modelId="{2545F722-D499-44B2-AD70-9058341C4BD7}" type="sibTrans" cxnId="{1035C17B-F825-4E5F-838C-04AE9EF04FB2}">
      <dgm:prSet/>
      <dgm:spPr/>
      <dgm:t>
        <a:bodyPr/>
        <a:lstStyle/>
        <a:p>
          <a:endParaRPr lang="en-GB" sz="2000"/>
        </a:p>
      </dgm:t>
    </dgm:pt>
    <dgm:pt modelId="{4D5D04F4-3ABB-4421-A622-D8D300D73409}" type="pres">
      <dgm:prSet presAssocID="{D7F05B94-9DCE-4565-896B-5309A8AE2213}" presName="Name0" presStyleCnt="0">
        <dgm:presLayoutVars>
          <dgm:chMax val="7"/>
          <dgm:resizeHandles val="exact"/>
        </dgm:presLayoutVars>
      </dgm:prSet>
      <dgm:spPr/>
    </dgm:pt>
    <dgm:pt modelId="{37C60611-5289-4F9C-AD66-00D075EB6353}" type="pres">
      <dgm:prSet presAssocID="{D7F05B94-9DCE-4565-896B-5309A8AE2213}" presName="comp1" presStyleCnt="0"/>
      <dgm:spPr/>
    </dgm:pt>
    <dgm:pt modelId="{5F539A6E-D288-470A-B82A-0751317C337C}" type="pres">
      <dgm:prSet presAssocID="{D7F05B94-9DCE-4565-896B-5309A8AE2213}" presName="circle1" presStyleLbl="node1" presStyleIdx="0" presStyleCnt="2" custScaleX="104308" custLinFactNeighborX="20700" custLinFactNeighborY="-225"/>
      <dgm:spPr/>
      <dgm:t>
        <a:bodyPr/>
        <a:lstStyle/>
        <a:p>
          <a:endParaRPr lang="en-GB"/>
        </a:p>
      </dgm:t>
    </dgm:pt>
    <dgm:pt modelId="{5E714668-DC03-488F-91E7-A65DFA6114B4}" type="pres">
      <dgm:prSet presAssocID="{D7F05B94-9DCE-4565-896B-5309A8AE2213}" presName="c1text" presStyleLbl="node1" presStyleIdx="0" presStyleCnt="2">
        <dgm:presLayoutVars>
          <dgm:bulletEnabled val="1"/>
        </dgm:presLayoutVars>
      </dgm:prSet>
      <dgm:spPr/>
      <dgm:t>
        <a:bodyPr/>
        <a:lstStyle/>
        <a:p>
          <a:endParaRPr lang="en-GB"/>
        </a:p>
      </dgm:t>
    </dgm:pt>
    <dgm:pt modelId="{8A7C6CE2-FE87-4498-A414-64B227BFB47A}" type="pres">
      <dgm:prSet presAssocID="{D7F05B94-9DCE-4565-896B-5309A8AE2213}" presName="comp2" presStyleCnt="0"/>
      <dgm:spPr/>
    </dgm:pt>
    <dgm:pt modelId="{E44173EB-51CA-4709-8AD4-B626110E50FD}" type="pres">
      <dgm:prSet presAssocID="{D7F05B94-9DCE-4565-896B-5309A8AE2213}" presName="circle2" presStyleLbl="node1" presStyleIdx="1" presStyleCnt="2" custScaleX="78043" custScaleY="74415" custLinFactNeighborX="27237" custLinFactNeighborY="6201"/>
      <dgm:spPr/>
      <dgm:t>
        <a:bodyPr/>
        <a:lstStyle/>
        <a:p>
          <a:endParaRPr lang="en-GB"/>
        </a:p>
      </dgm:t>
    </dgm:pt>
    <dgm:pt modelId="{B30DF821-61B7-4AA6-BEE6-E92E3F3F4090}" type="pres">
      <dgm:prSet presAssocID="{D7F05B94-9DCE-4565-896B-5309A8AE2213}" presName="c2text" presStyleLbl="node1" presStyleIdx="1" presStyleCnt="2">
        <dgm:presLayoutVars>
          <dgm:bulletEnabled val="1"/>
        </dgm:presLayoutVars>
      </dgm:prSet>
      <dgm:spPr/>
      <dgm:t>
        <a:bodyPr/>
        <a:lstStyle/>
        <a:p>
          <a:endParaRPr lang="en-GB"/>
        </a:p>
      </dgm:t>
    </dgm:pt>
  </dgm:ptLst>
  <dgm:cxnLst>
    <dgm:cxn modelId="{94A4AD9C-DBDD-41E7-BAC9-D07B15C25876}" type="presOf" srcId="{B738D746-8DCE-44F8-A60E-1FB66B0BC1FB}" destId="{5F539A6E-D288-470A-B82A-0751317C337C}" srcOrd="0" destOrd="0" presId="urn:microsoft.com/office/officeart/2005/8/layout/venn2"/>
    <dgm:cxn modelId="{5CD86F35-02D5-44EA-A873-317CB404A912}" type="presOf" srcId="{D7F05B94-9DCE-4565-896B-5309A8AE2213}" destId="{4D5D04F4-3ABB-4421-A622-D8D300D73409}" srcOrd="0" destOrd="0" presId="urn:microsoft.com/office/officeart/2005/8/layout/venn2"/>
    <dgm:cxn modelId="{A8A61CB8-D94B-48FC-8F67-8F7D884F4387}" srcId="{D7F05B94-9DCE-4565-896B-5309A8AE2213}" destId="{B738D746-8DCE-44F8-A60E-1FB66B0BC1FB}" srcOrd="0" destOrd="0" parTransId="{510F084B-03AA-49DC-89BB-60AE2C861ABF}" sibTransId="{030E43DF-048A-48C4-847C-48BA7C31538D}"/>
    <dgm:cxn modelId="{93C6C16C-16FE-45A5-94C0-03463F9C493E}" type="presOf" srcId="{DCA5F4A2-B857-4683-96C1-10BF5596BB53}" destId="{B30DF821-61B7-4AA6-BEE6-E92E3F3F4090}" srcOrd="1" destOrd="0" presId="urn:microsoft.com/office/officeart/2005/8/layout/venn2"/>
    <dgm:cxn modelId="{1035C17B-F825-4E5F-838C-04AE9EF04FB2}" srcId="{D7F05B94-9DCE-4565-896B-5309A8AE2213}" destId="{DCA5F4A2-B857-4683-96C1-10BF5596BB53}" srcOrd="1" destOrd="0" parTransId="{2CF88FB5-0564-411F-975A-C395D43FD1A9}" sibTransId="{2545F722-D499-44B2-AD70-9058341C4BD7}"/>
    <dgm:cxn modelId="{0F6FF743-0612-491F-9C39-7517F7E9DC6F}" type="presOf" srcId="{B738D746-8DCE-44F8-A60E-1FB66B0BC1FB}" destId="{5E714668-DC03-488F-91E7-A65DFA6114B4}" srcOrd="1" destOrd="0" presId="urn:microsoft.com/office/officeart/2005/8/layout/venn2"/>
    <dgm:cxn modelId="{54B5A402-84F3-439F-B67A-B1B3F1BF11B9}" type="presOf" srcId="{DCA5F4A2-B857-4683-96C1-10BF5596BB53}" destId="{E44173EB-51CA-4709-8AD4-B626110E50FD}" srcOrd="0" destOrd="0" presId="urn:microsoft.com/office/officeart/2005/8/layout/venn2"/>
    <dgm:cxn modelId="{9FD9A780-7272-46EF-B099-81FF7851382F}" type="presParOf" srcId="{4D5D04F4-3ABB-4421-A622-D8D300D73409}" destId="{37C60611-5289-4F9C-AD66-00D075EB6353}" srcOrd="0" destOrd="0" presId="urn:microsoft.com/office/officeart/2005/8/layout/venn2"/>
    <dgm:cxn modelId="{E96BC23D-A82E-452A-9FAD-E0C9763ABFFF}" type="presParOf" srcId="{37C60611-5289-4F9C-AD66-00D075EB6353}" destId="{5F539A6E-D288-470A-B82A-0751317C337C}" srcOrd="0" destOrd="0" presId="urn:microsoft.com/office/officeart/2005/8/layout/venn2"/>
    <dgm:cxn modelId="{7BE9058A-DC03-4DA9-B59F-60E5290D9B3F}" type="presParOf" srcId="{37C60611-5289-4F9C-AD66-00D075EB6353}" destId="{5E714668-DC03-488F-91E7-A65DFA6114B4}" srcOrd="1" destOrd="0" presId="urn:microsoft.com/office/officeart/2005/8/layout/venn2"/>
    <dgm:cxn modelId="{C8AABFCA-7F8A-44BA-BE36-CB81AFEB5D36}" type="presParOf" srcId="{4D5D04F4-3ABB-4421-A622-D8D300D73409}" destId="{8A7C6CE2-FE87-4498-A414-64B227BFB47A}" srcOrd="1" destOrd="0" presId="urn:microsoft.com/office/officeart/2005/8/layout/venn2"/>
    <dgm:cxn modelId="{516C325C-302A-48CE-8EEC-7A5766D6BE22}" type="presParOf" srcId="{8A7C6CE2-FE87-4498-A414-64B227BFB47A}" destId="{E44173EB-51CA-4709-8AD4-B626110E50FD}" srcOrd="0" destOrd="0" presId="urn:microsoft.com/office/officeart/2005/8/layout/venn2"/>
    <dgm:cxn modelId="{72511854-8DD7-4089-8B8B-BA9A57100A1A}" type="presParOf" srcId="{8A7C6CE2-FE87-4498-A414-64B227BFB47A}" destId="{B30DF821-61B7-4AA6-BEE6-E92E3F3F409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9A6E-D288-470A-B82A-0751317C337C}">
      <dsp:nvSpPr>
        <dsp:cNvPr id="0" name=""/>
        <dsp:cNvSpPr/>
      </dsp:nvSpPr>
      <dsp:spPr>
        <a:xfrm>
          <a:off x="2765650" y="0"/>
          <a:ext cx="5151878" cy="493910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‘....risks to be reduced "as far as possible" without there being room for economic considerations.’</a:t>
          </a:r>
          <a:endParaRPr lang="en-GB" sz="1400" kern="1200" dirty="0"/>
        </a:p>
      </dsp:txBody>
      <dsp:txXfrm>
        <a:off x="3989221" y="370432"/>
        <a:ext cx="2704736" cy="839647"/>
      </dsp:txXfrm>
    </dsp:sp>
    <dsp:sp modelId="{E44173EB-51CA-4709-8AD4-B626110E50FD}">
      <dsp:nvSpPr>
        <dsp:cNvPr id="0" name=""/>
        <dsp:cNvSpPr/>
      </dsp:nvSpPr>
      <dsp:spPr>
        <a:xfrm>
          <a:off x="3882659" y="1938356"/>
          <a:ext cx="2890967" cy="2756574"/>
        </a:xfrm>
        <a:prstGeom prst="ellipse">
          <a:avLst/>
        </a:prstGeom>
        <a:solidFill>
          <a:schemeClr val="accent1">
            <a:shade val="80000"/>
            <a:hueOff val="-137060"/>
            <a:satOff val="18965"/>
            <a:lumOff val="29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‘3.4 &amp; D.8 …contains the concept of reducing risks "as low as</a:t>
          </a:r>
          <a:r>
            <a:rPr lang="en-GB" sz="1000" b="0" kern="1200" dirty="0" smtClean="0">
              <a:solidFill>
                <a:schemeClr val="tx1"/>
              </a:solidFill>
            </a:rPr>
            <a:t> </a:t>
          </a:r>
          <a:r>
            <a:rPr lang="en-GB" sz="1400" b="0" kern="1200" dirty="0" smtClean="0">
              <a:solidFill>
                <a:schemeClr val="tx1"/>
              </a:solidFill>
            </a:rPr>
            <a:t>reasonably</a:t>
          </a:r>
          <a:r>
            <a:rPr lang="en-GB" sz="1200" b="0" kern="1200" dirty="0" smtClean="0">
              <a:solidFill>
                <a:schemeClr val="tx1"/>
              </a:solidFill>
            </a:rPr>
            <a:t> </a:t>
          </a:r>
          <a:r>
            <a:rPr lang="en-GB" sz="1400" b="0" kern="1200" dirty="0" smtClean="0">
              <a:solidFill>
                <a:schemeClr val="tx1"/>
              </a:solidFill>
            </a:rPr>
            <a:t>practicable.” </a:t>
          </a:r>
        </a:p>
        <a:p>
          <a:pPr lvl="0" algn="ctr" defTabSz="622300">
            <a:lnSpc>
              <a:spcPct val="90000"/>
            </a:lnSpc>
            <a:spcBef>
              <a:spcPct val="0"/>
            </a:spcBef>
            <a:spcAft>
              <a:spcPct val="35000"/>
            </a:spcAft>
          </a:pPr>
          <a:r>
            <a:rPr lang="en-GB" sz="1400" b="0" kern="1200" dirty="0" smtClean="0">
              <a:solidFill>
                <a:schemeClr val="tx1"/>
              </a:solidFill>
            </a:rPr>
            <a:t>The ALARP concept contains an element of economic consideration.’</a:t>
          </a:r>
          <a:endParaRPr lang="en-GB" sz="1400" kern="1200" dirty="0"/>
        </a:p>
      </dsp:txBody>
      <dsp:txXfrm>
        <a:off x="4306031" y="2627500"/>
        <a:ext cx="2044222" cy="1378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9A6E-D288-470A-B82A-0751317C337C}">
      <dsp:nvSpPr>
        <dsp:cNvPr id="0" name=""/>
        <dsp:cNvSpPr/>
      </dsp:nvSpPr>
      <dsp:spPr>
        <a:xfrm>
          <a:off x="2765650" y="0"/>
          <a:ext cx="5151878" cy="493910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r>
            <a:rPr lang="en-GB" sz="1200" kern="1200" dirty="0" smtClean="0"/>
            <a:t>‘....an overall risk-benefit analysis must take place in any case, regardless of the application of criteria established in the management plan of the manufacturer....(and requires undesirable side effects to "constitute an acceptable risk when weighed against the performance  intended”).’</a:t>
          </a:r>
          <a:endParaRPr lang="en-GB" sz="1200" kern="1200" dirty="0"/>
        </a:p>
      </dsp:txBody>
      <dsp:txXfrm>
        <a:off x="3989221" y="370432"/>
        <a:ext cx="2704736" cy="839647"/>
      </dsp:txXfrm>
    </dsp:sp>
    <dsp:sp modelId="{E44173EB-51CA-4709-8AD4-B626110E50FD}">
      <dsp:nvSpPr>
        <dsp:cNvPr id="0" name=""/>
        <dsp:cNvSpPr/>
      </dsp:nvSpPr>
      <dsp:spPr>
        <a:xfrm>
          <a:off x="3882659" y="1938356"/>
          <a:ext cx="2890967" cy="2756574"/>
        </a:xfrm>
        <a:prstGeom prst="ellipse">
          <a:avLst/>
        </a:prstGeom>
        <a:solidFill>
          <a:schemeClr val="accent1">
            <a:shade val="80000"/>
            <a:hueOff val="-137060"/>
            <a:satOff val="18965"/>
            <a:lumOff val="29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tx1"/>
              </a:solidFill>
            </a:rPr>
            <a:t>‘6.5 ...an overall risk-benefit analysis does not need to take place if the overall residual risk is judged acceptable when using the criteria established in the risk management plan.  </a:t>
          </a:r>
        </a:p>
        <a:p>
          <a:pPr lvl="0" algn="ctr" defTabSz="533400">
            <a:lnSpc>
              <a:spcPct val="90000"/>
            </a:lnSpc>
            <a:spcBef>
              <a:spcPct val="0"/>
            </a:spcBef>
            <a:spcAft>
              <a:spcPct val="35000"/>
            </a:spcAft>
          </a:pPr>
          <a:r>
            <a:rPr lang="en-GB" sz="1200" b="0" kern="1200" dirty="0" smtClean="0">
              <a:solidFill>
                <a:schemeClr val="tx1"/>
              </a:solidFill>
            </a:rPr>
            <a:t>D.6.1 "A risk/benefit analysis is not required by this International Standard for every risk.”’</a:t>
          </a:r>
          <a:endParaRPr lang="en-GB" sz="1200" kern="1200" dirty="0"/>
        </a:p>
      </dsp:txBody>
      <dsp:txXfrm>
        <a:off x="4306031" y="2627500"/>
        <a:ext cx="2044222" cy="1378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9A6E-D288-470A-B82A-0751317C337C}">
      <dsp:nvSpPr>
        <dsp:cNvPr id="0" name=""/>
        <dsp:cNvSpPr/>
      </dsp:nvSpPr>
      <dsp:spPr>
        <a:xfrm>
          <a:off x="2765650" y="0"/>
          <a:ext cx="5151878" cy="493910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‘..."eliminate or reduce risks as far as possible (inherently safe design and construction)".’</a:t>
          </a:r>
          <a:endParaRPr lang="en-GB" sz="1400" kern="1200" dirty="0"/>
        </a:p>
      </dsp:txBody>
      <dsp:txXfrm>
        <a:off x="3989221" y="370432"/>
        <a:ext cx="2704736" cy="839647"/>
      </dsp:txXfrm>
    </dsp:sp>
    <dsp:sp modelId="{E44173EB-51CA-4709-8AD4-B626110E50FD}">
      <dsp:nvSpPr>
        <dsp:cNvPr id="0" name=""/>
        <dsp:cNvSpPr/>
      </dsp:nvSpPr>
      <dsp:spPr>
        <a:xfrm>
          <a:off x="3882659" y="1938356"/>
          <a:ext cx="2890967" cy="2756574"/>
        </a:xfrm>
        <a:prstGeom prst="ellipse">
          <a:avLst/>
        </a:prstGeom>
        <a:solidFill>
          <a:schemeClr val="accent1">
            <a:shade val="80000"/>
            <a:hueOff val="-137060"/>
            <a:satOff val="18965"/>
            <a:lumOff val="29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‘6.2.... obliges the manufacturer to "use one or more of the following risk control options</a:t>
          </a:r>
          <a:r>
            <a:rPr lang="en-GB" sz="1400" b="0" kern="1200" baseline="0" dirty="0" smtClean="0">
              <a:solidFill>
                <a:schemeClr val="tx1"/>
              </a:solidFill>
            </a:rPr>
            <a:t> </a:t>
          </a:r>
          <a:r>
            <a:rPr lang="en-GB" sz="1400" b="0" kern="1200" dirty="0" smtClean="0">
              <a:solidFill>
                <a:schemeClr val="tx1"/>
              </a:solidFill>
            </a:rPr>
            <a:t>in the priority order listed: (a) inherent safety by design (b) protective measures (c) information …" without determining what is meant by this</a:t>
          </a:r>
          <a:r>
            <a:rPr lang="en-GB" sz="1400" b="0" kern="1200" baseline="0" dirty="0" smtClean="0">
              <a:solidFill>
                <a:schemeClr val="tx1"/>
              </a:solidFill>
            </a:rPr>
            <a:t> </a:t>
          </a:r>
          <a:r>
            <a:rPr lang="en-GB" sz="1400" b="0" kern="1200" dirty="0" smtClean="0">
              <a:solidFill>
                <a:schemeClr val="tx1"/>
              </a:solidFill>
            </a:rPr>
            <a:t>term.’</a:t>
          </a:r>
          <a:endParaRPr lang="en-GB" sz="1400" kern="1200" dirty="0"/>
        </a:p>
      </dsp:txBody>
      <dsp:txXfrm>
        <a:off x="4306031" y="2627500"/>
        <a:ext cx="2044222" cy="137828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mn-lt"/>
                <a:ea typeface="+mn-ea"/>
                <a:cs typeface="+mn-cs"/>
              </a:defRPr>
            </a:lvl1pPr>
          </a:lstStyle>
          <a:p>
            <a:pPr>
              <a:defRPr/>
            </a:pPr>
            <a:fld id="{75E326E3-ECEF-44E4-BAE5-9338ABF725F2}" type="datetime1">
              <a:rPr lang="en-GB" smtClean="0">
                <a:latin typeface="Tahoma" pitchFamily="34" charset="0"/>
                <a:cs typeface="Tahoma" pitchFamily="34" charset="0"/>
              </a:rPr>
              <a:pPr>
                <a:defRPr/>
              </a:pPr>
              <a:t>16/07/2013</a:t>
            </a:fld>
            <a:endParaRPr lang="en-US" dirty="0">
              <a:latin typeface="Tahoma" pitchFamily="34" charset="0"/>
              <a:cs typeface="Tahom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defTabSz="343043" fontAlgn="auto">
              <a:spcBef>
                <a:spcPts val="0"/>
              </a:spcBef>
              <a:spcAft>
                <a:spcPts val="0"/>
              </a:spcAft>
              <a:defRPr sz="1200">
                <a:latin typeface="+mn-lt"/>
                <a:ea typeface="+mn-ea"/>
                <a:cs typeface="+mn-cs"/>
              </a:defRPr>
            </a:lvl1pPr>
          </a:lstStyle>
          <a:p>
            <a:pPr>
              <a:defRPr/>
            </a:pPr>
            <a:fld id="{D78C3576-B56E-D14F-BCDF-B8378E2752E7}" type="slidenum">
              <a:rPr lang="en-US">
                <a:latin typeface="Tahoma" pitchFamily="34" charset="0"/>
                <a:cs typeface="Tahoma" pitchFamily="34" charset="0"/>
              </a:rPr>
              <a:pPr>
                <a:defRPr/>
              </a:pPr>
              <a:t>‹#›</a:t>
            </a:fld>
            <a:endParaRPr lang="en-US">
              <a:latin typeface="Tahoma" pitchFamily="34" charset="0"/>
              <a:cs typeface="Tahoma" pitchFamily="34" charset="0"/>
            </a:endParaRPr>
          </a:p>
        </p:txBody>
      </p:sp>
    </p:spTree>
    <p:extLst>
      <p:ext uri="{BB962C8B-B14F-4D97-AF65-F5344CB8AC3E}">
        <p14:creationId xmlns:p14="http://schemas.microsoft.com/office/powerpoint/2010/main" val="7319943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FFC212C9-6358-4F53-91E0-852770A5AD92}" type="datetime1">
              <a:rPr lang="en-GB" smtClean="0"/>
              <a:pPr>
                <a:defRPr/>
              </a:pPr>
              <a:t>16/07/2013</a:t>
            </a:fld>
            <a:endParaRPr lang="en-US" dirty="0"/>
          </a:p>
        </p:txBody>
      </p:sp>
      <p:sp>
        <p:nvSpPr>
          <p:cNvPr id="4" name="Slide Image Placeholder 3"/>
          <p:cNvSpPr>
            <a:spLocks noGrp="1" noRot="1" noChangeAspect="1"/>
          </p:cNvSpPr>
          <p:nvPr>
            <p:ph type="sldImg" idx="2"/>
          </p:nvPr>
        </p:nvSpPr>
        <p:spPr>
          <a:xfrm>
            <a:off x="909280" y="744539"/>
            <a:ext cx="4940658" cy="27797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3790950"/>
            <a:ext cx="5438140" cy="539119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DB321B4A-E3B6-6F40-9586-6F4B00339F6B}" type="slidenum">
              <a:rPr lang="en-US" smtClean="0"/>
              <a:pPr>
                <a:defRPr/>
              </a:pPr>
              <a:t>‹#›</a:t>
            </a:fld>
            <a:endParaRPr lang="en-US" dirty="0"/>
          </a:p>
        </p:txBody>
      </p:sp>
    </p:spTree>
    <p:extLst>
      <p:ext uri="{BB962C8B-B14F-4D97-AF65-F5344CB8AC3E}">
        <p14:creationId xmlns:p14="http://schemas.microsoft.com/office/powerpoint/2010/main" val="2572846947"/>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endParaRPr lang="en-GB" sz="1000" kern="1200" dirty="0" smtClean="0">
              <a:solidFill>
                <a:schemeClr val="tx1"/>
              </a:solidFill>
              <a:latin typeface="Tahoma" pitchFamily="34" charset="0"/>
              <a:ea typeface="Tahoma" pitchFamily="34" charset="0"/>
              <a:cs typeface="Tahoma" pitchFamily="34" charset="0"/>
            </a:endParaRP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US" baseline="0" dirty="0" smtClean="0"/>
              <a:t>AIMD deviation does not contain the parenthetical language.	</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US" baseline="0" dirty="0" smtClean="0"/>
              <a:t>AIMD deviation does not contain the parenthetical language.	</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r>
              <a:rPr lang="en-US" baseline="0" dirty="0" smtClean="0"/>
              <a:t>IVDD deviation does not contain the parenthetical language.</a:t>
            </a: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r>
              <a:rPr lang="en-US" baseline="0" dirty="0" smtClean="0"/>
              <a:t>IVDD deviation does not contain the parenthetical language.</a:t>
            </a: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r>
              <a:rPr lang="en-US" dirty="0" smtClean="0"/>
              <a:t>MDD &amp; IVDD Control Options:</a:t>
            </a:r>
          </a:p>
          <a:p>
            <a:pPr marL="228600" indent="-228600">
              <a:buAutoNum type="alphaLcParenR"/>
            </a:pPr>
            <a:r>
              <a:rPr lang="en-US" dirty="0" smtClean="0"/>
              <a:t>Inherent safety by design</a:t>
            </a:r>
          </a:p>
          <a:p>
            <a:pPr marL="228600" marR="0" indent="-228600" algn="l" defTabSz="342900" rtl="0" eaLnBrk="0" fontAlgn="base" latinLnBrk="0" hangingPunct="0">
              <a:lnSpc>
                <a:spcPct val="100000"/>
              </a:lnSpc>
              <a:spcBef>
                <a:spcPct val="30000"/>
              </a:spcBef>
              <a:spcAft>
                <a:spcPct val="0"/>
              </a:spcAft>
              <a:buClrTx/>
              <a:buSzTx/>
              <a:buFontTx/>
              <a:buAutoNum type="alphaLcParenR"/>
              <a:tabLst/>
              <a:defRPr/>
            </a:pPr>
            <a:r>
              <a:rPr lang="en-US" dirty="0" smtClean="0"/>
              <a:t>Protective measures in the medical device itself or in the manufacturing process</a:t>
            </a:r>
          </a:p>
          <a:p>
            <a:pPr marL="228600" marR="0" indent="-228600" algn="l" defTabSz="342900" rtl="0" eaLnBrk="0" fontAlgn="base" latinLnBrk="0" hangingPunct="0">
              <a:lnSpc>
                <a:spcPct val="100000"/>
              </a:lnSpc>
              <a:spcBef>
                <a:spcPct val="30000"/>
              </a:spcBef>
              <a:spcAft>
                <a:spcPct val="0"/>
              </a:spcAft>
              <a:buClrTx/>
              <a:buSzTx/>
              <a:buFontTx/>
              <a:buAutoNum type="alphaLcParenR"/>
              <a:tabLst/>
              <a:defRPr/>
            </a:pPr>
            <a:r>
              <a:rPr lang="en-US" dirty="0" smtClean="0"/>
              <a:t>Information </a:t>
            </a:r>
            <a:r>
              <a:rPr lang="en-US" baseline="0" dirty="0" smtClean="0"/>
              <a:t> for safety</a:t>
            </a:r>
            <a:endParaRPr lang="en-US" dirty="0" smtClean="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normAutofit/>
          </a:bodyPr>
          <a:lstStyle/>
          <a:p>
            <a:r>
              <a:rPr lang="en-US" dirty="0" smtClean="0"/>
              <a:t>MDD &amp; IVDD Control Options:</a:t>
            </a:r>
          </a:p>
          <a:p>
            <a:pPr marL="228600" indent="-228600">
              <a:buAutoNum type="alphaLcParenR"/>
            </a:pPr>
            <a:r>
              <a:rPr lang="en-US" dirty="0" smtClean="0"/>
              <a:t>Inherent safety by design</a:t>
            </a:r>
          </a:p>
          <a:p>
            <a:pPr marL="228600" marR="0" indent="-228600" algn="l" defTabSz="342900" rtl="0" eaLnBrk="0" fontAlgn="base" latinLnBrk="0" hangingPunct="0">
              <a:lnSpc>
                <a:spcPct val="100000"/>
              </a:lnSpc>
              <a:spcBef>
                <a:spcPct val="30000"/>
              </a:spcBef>
              <a:spcAft>
                <a:spcPct val="0"/>
              </a:spcAft>
              <a:buClrTx/>
              <a:buSzTx/>
              <a:buFontTx/>
              <a:buAutoNum type="alphaLcParenR"/>
              <a:tabLst/>
              <a:defRPr/>
            </a:pPr>
            <a:r>
              <a:rPr lang="en-US" dirty="0" smtClean="0"/>
              <a:t>Protective measures in the medical device itself or in the manufacturing process</a:t>
            </a:r>
          </a:p>
          <a:p>
            <a:pPr marL="228600" marR="0" indent="-228600" algn="l" defTabSz="342900" rtl="0" eaLnBrk="0" fontAlgn="base" latinLnBrk="0" hangingPunct="0">
              <a:lnSpc>
                <a:spcPct val="100000"/>
              </a:lnSpc>
              <a:spcBef>
                <a:spcPct val="30000"/>
              </a:spcBef>
              <a:spcAft>
                <a:spcPct val="0"/>
              </a:spcAft>
              <a:buClrTx/>
              <a:buSzTx/>
              <a:buFontTx/>
              <a:buAutoNum type="alphaLcParenR"/>
              <a:tabLst/>
              <a:defRPr/>
            </a:pPr>
            <a:r>
              <a:rPr lang="en-US" dirty="0" smtClean="0"/>
              <a:t>Information </a:t>
            </a:r>
            <a:r>
              <a:rPr lang="en-US" baseline="0" dirty="0" smtClean="0"/>
              <a:t> for safety</a:t>
            </a:r>
            <a:endParaRPr lang="en-US" dirty="0" smtClean="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16/07/2013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24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1600">
                <a:solidFill>
                  <a:schemeClr val="tx1">
                    <a:tint val="75000"/>
                  </a:schemeClr>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pic>
        <p:nvPicPr>
          <p:cNvPr id="10" name="Picture 9" descr="BSB2012_bw_ban.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9602" y="3706993"/>
            <a:ext cx="1368000" cy="1248339"/>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1" name="TextBox 10"/>
          <p:cNvSpPr txBox="1">
            <a:spLocks noChangeArrowheads="1"/>
          </p:cNvSpPr>
          <p:nvPr userDrawn="1"/>
        </p:nvSpPr>
        <p:spPr bwMode="auto">
          <a:xfrm>
            <a:off x="467157" y="4878388"/>
            <a:ext cx="122555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2012 BSI. All rights reserved.</a:t>
            </a:r>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fld id="{F9471AB5-0B0B-493E-B115-CD467FE044D6}" type="datetime1">
              <a:rPr lang="en-GB" smtClean="0"/>
              <a:pPr>
                <a:defRPr/>
              </a:pPr>
              <a:t>16/07/2013</a:t>
            </a:fld>
            <a:endParaRPr lang="en-US" dirty="0"/>
          </a:p>
        </p:txBody>
      </p:sp>
    </p:spTree>
    <p:extLst>
      <p:ext uri="{BB962C8B-B14F-4D97-AF65-F5344CB8AC3E}">
        <p14:creationId xmlns:p14="http://schemas.microsoft.com/office/powerpoint/2010/main" val="11129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8" name="Date Placeholder 7"/>
          <p:cNvSpPr>
            <a:spLocks noGrp="1"/>
          </p:cNvSpPr>
          <p:nvPr>
            <p:ph type="dt" sz="half" idx="10"/>
          </p:nvPr>
        </p:nvSpPr>
        <p:spPr/>
        <p:txBody>
          <a:bodyPr/>
          <a:lstStyle>
            <a:lvl1pPr>
              <a:defRPr>
                <a:solidFill>
                  <a:schemeClr val="tx1"/>
                </a:solidFill>
              </a:defRPr>
            </a:lvl1pPr>
          </a:lstStyle>
          <a:p>
            <a:pPr>
              <a:defRPr/>
            </a:pPr>
            <a:fld id="{84FEECEA-6694-4DEA-B477-F35DFB4A55AA}" type="datetime1">
              <a:rPr lang="en-GB" smtClean="0"/>
              <a:pPr>
                <a:defRPr/>
              </a:pPr>
              <a:t>16/07/2013</a:t>
            </a:fld>
            <a:endParaRPr lang="en-US" dirty="0"/>
          </a:p>
        </p:txBody>
      </p:sp>
      <p:sp>
        <p:nvSpPr>
          <p:cNvPr id="11" name="Footer Placeholder 10"/>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85075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pPr>
              <a:defRPr/>
            </a:pPr>
            <a:fld id="{AD99CD61-42F0-4E02-8AF5-7FC0F6343C20}" type="datetime1">
              <a:rPr lang="en-GB" smtClean="0"/>
              <a:pPr>
                <a:defRPr/>
              </a:pPr>
              <a:t>16/07/2013</a:t>
            </a:fld>
            <a:endParaRPr lang="en-US" dirty="0"/>
          </a:p>
        </p:txBody>
      </p:sp>
      <p:sp>
        <p:nvSpPr>
          <p:cNvPr id="11" name="Footer Placeholder 10"/>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426249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a:stretch>
            <a:fillRect/>
          </a:stretch>
        </p:blipFill>
        <p:spPr>
          <a:xfrm>
            <a:off x="1249353" y="1814235"/>
            <a:ext cx="6638710" cy="81610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1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17" name="Date Placeholder 16"/>
          <p:cNvSpPr>
            <a:spLocks noGrp="1"/>
          </p:cNvSpPr>
          <p:nvPr>
            <p:ph type="dt" sz="half" idx="10"/>
          </p:nvPr>
        </p:nvSpPr>
        <p:spPr/>
        <p:txBody>
          <a:bodyPr/>
          <a:lstStyle>
            <a:lvl1pPr>
              <a:defRPr>
                <a:solidFill>
                  <a:schemeClr val="tx1"/>
                </a:solidFill>
              </a:defRPr>
            </a:lvl1pPr>
          </a:lstStyle>
          <a:p>
            <a:pPr>
              <a:defRPr/>
            </a:pPr>
            <a:fld id="{B8CA7CFF-E305-4615-891B-4FD8FA7EF4DA}" type="datetime1">
              <a:rPr lang="en-GB" smtClean="0"/>
              <a:pPr>
                <a:defRPr/>
              </a:pPr>
              <a:t>16/07/2013</a:t>
            </a:fld>
            <a:endParaRPr lang="en-US" dirty="0"/>
          </a:p>
        </p:txBody>
      </p:sp>
      <p:sp>
        <p:nvSpPr>
          <p:cNvPr id="19" name="Footer Placeholder 18"/>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5561897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828800" y="4878388"/>
            <a:ext cx="122555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smtClean="0">
                <a:solidFill>
                  <a:schemeClr val="tx1"/>
                </a:solidFill>
                <a:cs typeface="Tahoma" charset="0"/>
              </a:rPr>
              <a:t>Copyright © 2012 BSI. All rights reserved.</a:t>
            </a:r>
          </a:p>
        </p:txBody>
      </p:sp>
      <p:sp>
        <p:nvSpPr>
          <p:cNvPr id="2" name="Title 1"/>
          <p:cNvSpPr>
            <a:spLocks noGrp="1"/>
          </p:cNvSpPr>
          <p:nvPr>
            <p:ph type="title"/>
          </p:nvPr>
        </p:nvSpPr>
        <p:spPr>
          <a:xfrm>
            <a:off x="2820573" y="2368893"/>
            <a:ext cx="3490154" cy="327578"/>
          </a:xfrm>
        </p:spPr>
        <p:txBody>
          <a:bodyPr/>
          <a:lstStyle>
            <a:lvl1pPr algn="ctr">
              <a:defRPr>
                <a:solidFill>
                  <a:schemeClr val="bg1"/>
                </a:solidFill>
              </a:defRPr>
            </a:lvl1pPr>
          </a:lstStyle>
          <a:p>
            <a:r>
              <a:rPr lang="en-US" noProof="0" smtClean="0"/>
              <a:t>Click to edit Master title style</a:t>
            </a:r>
            <a:endParaRPr lang="en-GB" noProof="0"/>
          </a:p>
        </p:txBody>
      </p:sp>
      <p:sp>
        <p:nvSpPr>
          <p:cNvPr id="8" name="Text Placeholder 7"/>
          <p:cNvSpPr>
            <a:spLocks noGrp="1"/>
          </p:cNvSpPr>
          <p:nvPr>
            <p:ph type="body" sz="quarter" idx="13"/>
          </p:nvPr>
        </p:nvSpPr>
        <p:spPr>
          <a:xfrm>
            <a:off x="2820988" y="2749550"/>
            <a:ext cx="3489325" cy="965200"/>
          </a:xfrm>
        </p:spPr>
        <p:txBody>
          <a:bodyPr>
            <a:noAutofit/>
          </a:bodyPr>
          <a:lstStyle>
            <a:lvl1pPr marL="0" indent="0" algn="ctr">
              <a:buNone/>
              <a:defRPr sz="1400">
                <a:solidFill>
                  <a:srgbClr val="FFFFFF"/>
                </a:solidFill>
              </a:defRPr>
            </a:lvl1pPr>
            <a:lvl2pPr marL="268002" indent="0" algn="ctr">
              <a:buNone/>
              <a:defRPr sz="1200">
                <a:solidFill>
                  <a:srgbClr val="FFFFFF"/>
                </a:solidFill>
              </a:defRPr>
            </a:lvl2pPr>
            <a:lvl3pPr marL="404981" indent="0" algn="ctr">
              <a:buNone/>
              <a:defRPr sz="1100">
                <a:solidFill>
                  <a:srgbClr val="FFFFFF"/>
                </a:solidFill>
              </a:defRPr>
            </a:lvl3pPr>
            <a:lvl4pPr marL="534813" indent="0" algn="ctr">
              <a:buNone/>
              <a:defRPr sz="1000">
                <a:solidFill>
                  <a:srgbClr val="FFFFFF"/>
                </a:solidFill>
              </a:defRPr>
            </a:lvl4pPr>
            <a:lvl5pPr marL="671792" indent="0" algn="ctr">
              <a:buNone/>
              <a:defRPr sz="9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Date Placeholder 11"/>
          <p:cNvSpPr>
            <a:spLocks noGrp="1"/>
          </p:cNvSpPr>
          <p:nvPr>
            <p:ph type="dt" sz="half" idx="14"/>
          </p:nvPr>
        </p:nvSpPr>
        <p:spPr/>
        <p:txBody>
          <a:bodyPr/>
          <a:lstStyle>
            <a:lvl1pPr>
              <a:defRPr>
                <a:solidFill>
                  <a:schemeClr val="tx1"/>
                </a:solidFill>
              </a:defRPr>
            </a:lvl1pPr>
          </a:lstStyle>
          <a:p>
            <a:pPr>
              <a:defRPr/>
            </a:pPr>
            <a:fld id="{64C8AADD-7571-4414-B360-5E69329516B6}" type="datetime1">
              <a:rPr lang="en-GB" smtClean="0"/>
              <a:pPr>
                <a:defRPr/>
              </a:pPr>
              <a:t>16/07/2013</a:t>
            </a:fld>
            <a:endParaRPr lang="en-US" dirty="0"/>
          </a:p>
        </p:txBody>
      </p:sp>
      <p:sp>
        <p:nvSpPr>
          <p:cNvPr id="14" name="Footer Placeholder 13"/>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4173111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slide 3">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4" y="0"/>
            <a:ext cx="914866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userDrawn="1"/>
        </p:nvSpPr>
        <p:spPr>
          <a:xfrm>
            <a:off x="8505625" y="4803131"/>
            <a:ext cx="216000" cy="21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4832A244-6BC8-A444-B4A2-E757A920F213}" type="slidenum">
              <a:rPr lang="en-GB" sz="700" smtClean="0">
                <a:solidFill>
                  <a:srgbClr val="FF2B1F"/>
                </a:solidFill>
              </a:rPr>
              <a:pPr algn="ctr" defTabSz="343043" fontAlgn="auto">
                <a:spcBef>
                  <a:spcPts val="0"/>
                </a:spcBef>
                <a:spcAft>
                  <a:spcPts val="0"/>
                </a:spcAft>
                <a:defRPr/>
              </a:pPr>
              <a:t>‹#›</a:t>
            </a:fld>
            <a:endParaRPr lang="en-GB" sz="600" noProof="0" dirty="0">
              <a:solidFill>
                <a:srgbClr val="FF2B1F"/>
              </a:solidFill>
              <a:latin typeface="Tahoma"/>
              <a:cs typeface="Tahoma"/>
            </a:endParaRPr>
          </a:p>
        </p:txBody>
      </p:sp>
      <p:sp>
        <p:nvSpPr>
          <p:cNvPr id="7" name="TextBox 6"/>
          <p:cNvSpPr txBox="1">
            <a:spLocks noChangeArrowheads="1"/>
          </p:cNvSpPr>
          <p:nvPr userDrawn="1"/>
        </p:nvSpPr>
        <p:spPr bwMode="auto">
          <a:xfrm>
            <a:off x="1828800" y="4878388"/>
            <a:ext cx="184467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smtClean="0">
                <a:solidFill>
                  <a:schemeClr val="bg1"/>
                </a:solidFill>
                <a:cs typeface="Tahoma" charset="0"/>
              </a:rPr>
              <a:t>Copyright © 2012 BSI. All rights reserved.</a:t>
            </a: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chemeClr val="bg1"/>
                </a:solidFill>
                <a:latin typeface="Tahoma"/>
                <a:cs typeface="Tahoma"/>
              </a:defRPr>
            </a:lvl1pPr>
          </a:lstStyle>
          <a:p>
            <a:pPr>
              <a:defRPr/>
            </a:pPr>
            <a:fld id="{4BF34A9B-7C4F-4756-8E91-DB4C9F4291EE}" type="datetime1">
              <a:rPr lang="en-GB" noProof="0" smtClean="0"/>
              <a:pPr>
                <a:defRPr/>
              </a:pPr>
              <a:t>16/07/2013</a:t>
            </a:fld>
            <a:endParaRPr lang="en-GB" noProof="0"/>
          </a:p>
        </p:txBody>
      </p:sp>
      <p:sp>
        <p:nvSpPr>
          <p:cNvPr id="9" name="Footer Placeholder 12"/>
          <p:cNvSpPr>
            <a:spLocks noGrp="1"/>
          </p:cNvSpPr>
          <p:nvPr>
            <p:ph type="ftr" sz="quarter" idx="11"/>
          </p:nvPr>
        </p:nvSpPr>
        <p:spPr/>
        <p:txBody>
          <a:bodyPr/>
          <a:lstStyle>
            <a:lvl1pPr>
              <a:defRPr>
                <a:solidFill>
                  <a:srgbClr val="FFFFFF"/>
                </a:solidFill>
                <a:latin typeface="Tahoma"/>
                <a:cs typeface="Tahoma"/>
              </a:defRPr>
            </a:lvl1pPr>
          </a:lstStyle>
          <a:p>
            <a:pPr>
              <a:defRPr/>
            </a:pPr>
            <a:endParaRPr lang="en-GB" noProof="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Tree>
    <p:extLst>
      <p:ext uri="{BB962C8B-B14F-4D97-AF65-F5344CB8AC3E}">
        <p14:creationId xmlns:p14="http://schemas.microsoft.com/office/powerpoint/2010/main" val="33912124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4">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828800" y="4878388"/>
            <a:ext cx="184467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smtClean="0">
                <a:solidFill>
                  <a:srgbClr val="FFFFFF"/>
                </a:solidFill>
                <a:cs typeface="Tahoma" charset="0"/>
              </a:rPr>
              <a:t>Copyright © 2012 BSI. All rights reserved.</a:t>
            </a: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rgbClr val="FFFFFF"/>
                </a:solidFill>
              </a:defRPr>
            </a:lvl1pPr>
          </a:lstStyle>
          <a:p>
            <a:pPr>
              <a:defRPr/>
            </a:pPr>
            <a:fld id="{C888EBC8-B9D7-4E00-ADC1-6DF9D9812DD9}" type="datetime1">
              <a:rPr lang="en-GB" noProof="0" smtClean="0"/>
              <a:pPr>
                <a:defRPr/>
              </a:pPr>
              <a:t>16/07/2013</a:t>
            </a:fld>
            <a:endParaRPr lang="en-GB" noProof="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Tree>
    <p:extLst>
      <p:ext uri="{BB962C8B-B14F-4D97-AF65-F5344CB8AC3E}">
        <p14:creationId xmlns:p14="http://schemas.microsoft.com/office/powerpoint/2010/main" val="38610720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vider slide 5">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 y="7399"/>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828800" y="4878388"/>
            <a:ext cx="184467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smtClean="0">
                <a:solidFill>
                  <a:srgbClr val="FFFFFF"/>
                </a:solidFill>
                <a:cs typeface="Tahoma" charset="0"/>
              </a:rPr>
              <a:t>Copyright © 2012 BSI. All rights reserved.</a:t>
            </a:r>
          </a:p>
        </p:txBody>
      </p:sp>
      <p:sp>
        <p:nvSpPr>
          <p:cNvPr id="2" name="Title 1"/>
          <p:cNvSpPr>
            <a:spLocks noGrp="1"/>
          </p:cNvSpPr>
          <p:nvPr>
            <p:ph type="title"/>
          </p:nvPr>
        </p:nvSpPr>
        <p:spPr>
          <a:xfrm>
            <a:off x="457201" y="1219201"/>
            <a:ext cx="3905249"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2326715"/>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rgbClr val="FFFFFF"/>
                </a:solidFill>
              </a:defRPr>
            </a:lvl1pPr>
          </a:lstStyle>
          <a:p>
            <a:pPr>
              <a:defRPr/>
            </a:pPr>
            <a:fld id="{4E565A71-94BE-4D1D-A789-4A6E2817E267}" type="datetime1">
              <a:rPr lang="en-GB" noProof="0" smtClean="0"/>
              <a:pPr>
                <a:defRPr/>
              </a:pPr>
              <a:t>16/07/2013</a:t>
            </a:fld>
            <a:endParaRPr lang="en-GB" noProof="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Tree>
    <p:extLst>
      <p:ext uri="{BB962C8B-B14F-4D97-AF65-F5344CB8AC3E}">
        <p14:creationId xmlns:p14="http://schemas.microsoft.com/office/powerpoint/2010/main" val="337837555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sldNum" sz="quarter" idx="10"/>
          </p:nvPr>
        </p:nvSpPr>
        <p:spPr>
          <a:xfrm>
            <a:off x="8828088" y="240506"/>
            <a:ext cx="315912" cy="120254"/>
          </a:xfrm>
          <a:prstGeom prst="rect">
            <a:avLst/>
          </a:prstGeom>
        </p:spPr>
        <p:txBody>
          <a:bodyPr/>
          <a:lstStyle>
            <a:lvl1pPr>
              <a:defRPr/>
            </a:lvl1pPr>
          </a:lstStyle>
          <a:p>
            <a:pPr>
              <a:defRPr/>
            </a:pPr>
            <a:fld id="{3FE2E842-724E-4E91-989A-369DE011BC97}" type="slidenum">
              <a:rPr lang="en-GB"/>
              <a:pPr>
                <a:defRPr/>
              </a:pPr>
              <a:t>‹#›</a:t>
            </a:fld>
            <a:endParaRPr lang="en-GB"/>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457200" y="1047750"/>
            <a:ext cx="8229600" cy="3546475"/>
          </a:xfrm>
        </p:spPr>
        <p:txBody>
          <a:bodyPr/>
          <a:lstStyle>
            <a:lvl1pPr>
              <a:defRPr sz="14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Footer Placeholder 13"/>
          <p:cNvSpPr>
            <a:spLocks noGrp="1"/>
          </p:cNvSpPr>
          <p:nvPr>
            <p:ph type="ftr" sz="quarter" idx="12"/>
          </p:nvPr>
        </p:nvSpPr>
        <p:spPr/>
        <p:txBody>
          <a:bodyPr/>
          <a:lstStyle/>
          <a:p>
            <a:pPr>
              <a:defRPr/>
            </a:pPr>
            <a:endParaRPr lang="en-US"/>
          </a:p>
        </p:txBody>
      </p:sp>
      <p:sp>
        <p:nvSpPr>
          <p:cNvPr id="6" name="Date Placeholder 5"/>
          <p:cNvSpPr>
            <a:spLocks noGrp="1"/>
          </p:cNvSpPr>
          <p:nvPr>
            <p:ph type="dt" sz="half" idx="13"/>
          </p:nvPr>
        </p:nvSpPr>
        <p:spPr/>
        <p:txBody>
          <a:bodyPr/>
          <a:lstStyle>
            <a:lvl1pPr>
              <a:defRPr>
                <a:solidFill>
                  <a:schemeClr val="tx1"/>
                </a:solidFill>
              </a:defRPr>
            </a:lvl1pPr>
          </a:lstStyle>
          <a:p>
            <a:pPr>
              <a:defRPr/>
            </a:pPr>
            <a:fld id="{03324E17-A354-4F63-80C6-E7F83286EF24}" type="datetime1">
              <a:rPr lang="en-GB" smtClean="0"/>
              <a:pPr>
                <a:defRPr/>
              </a:pPr>
              <a:t>16/07/2013</a:t>
            </a:fld>
            <a:endParaRPr lang="en-US" dirty="0"/>
          </a:p>
        </p:txBody>
      </p:sp>
    </p:spTree>
    <p:extLst>
      <p:ext uri="{BB962C8B-B14F-4D97-AF65-F5344CB8AC3E}">
        <p14:creationId xmlns:p14="http://schemas.microsoft.com/office/powerpoint/2010/main" val="4827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047752"/>
            <a:ext cx="40386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8200" y="1047752"/>
            <a:ext cx="40386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Date Placeholder 9"/>
          <p:cNvSpPr>
            <a:spLocks noGrp="1"/>
          </p:cNvSpPr>
          <p:nvPr>
            <p:ph type="dt" sz="half" idx="10"/>
          </p:nvPr>
        </p:nvSpPr>
        <p:spPr/>
        <p:txBody>
          <a:bodyPr/>
          <a:lstStyle>
            <a:lvl1pPr>
              <a:defRPr>
                <a:solidFill>
                  <a:schemeClr val="tx1"/>
                </a:solidFill>
              </a:defRPr>
            </a:lvl1pPr>
          </a:lstStyle>
          <a:p>
            <a:pPr>
              <a:defRPr/>
            </a:pPr>
            <a:fld id="{AE5F6599-6DD8-475C-98D3-61742F596398}" type="datetime1">
              <a:rPr lang="en-GB" smtClean="0"/>
              <a:pPr>
                <a:defRPr/>
              </a:pPr>
              <a:t>16/07/2013</a:t>
            </a:fld>
            <a:endParaRPr lang="en-US" dirty="0"/>
          </a:p>
        </p:txBody>
      </p:sp>
      <p:sp>
        <p:nvSpPr>
          <p:cNvPr id="13" name="Footer Placeholder 12"/>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74893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sz="half" idx="13"/>
          </p:nvPr>
        </p:nvSpPr>
        <p:spPr>
          <a:xfrm>
            <a:off x="32508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Date Placeholder 9"/>
          <p:cNvSpPr>
            <a:spLocks noGrp="1"/>
          </p:cNvSpPr>
          <p:nvPr>
            <p:ph type="dt" sz="half" idx="14"/>
          </p:nvPr>
        </p:nvSpPr>
        <p:spPr/>
        <p:txBody>
          <a:bodyPr/>
          <a:lstStyle>
            <a:lvl1pPr>
              <a:defRPr>
                <a:solidFill>
                  <a:schemeClr val="tx1"/>
                </a:solidFill>
              </a:defRPr>
            </a:lvl1pPr>
          </a:lstStyle>
          <a:p>
            <a:pPr>
              <a:defRPr/>
            </a:pPr>
            <a:fld id="{B1F360BB-36D9-4CF7-9B4F-C45C885045B1}" type="datetime1">
              <a:rPr lang="en-GB" smtClean="0"/>
              <a:pPr>
                <a:defRPr/>
              </a:pPr>
              <a:t>16/07/2013</a:t>
            </a:fld>
            <a:endParaRPr lang="en-US" dirty="0"/>
          </a:p>
        </p:txBody>
      </p:sp>
      <p:sp>
        <p:nvSpPr>
          <p:cNvPr id="14" name="Footer Placeholder 13"/>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422907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Date Placeholder 9"/>
          <p:cNvSpPr>
            <a:spLocks noGrp="1"/>
          </p:cNvSpPr>
          <p:nvPr>
            <p:ph type="dt" sz="half" idx="14"/>
          </p:nvPr>
        </p:nvSpPr>
        <p:spPr/>
        <p:txBody>
          <a:bodyPr/>
          <a:lstStyle>
            <a:lvl1pPr>
              <a:defRPr>
                <a:solidFill>
                  <a:schemeClr val="tx1"/>
                </a:solidFill>
              </a:defRPr>
            </a:lvl1pPr>
          </a:lstStyle>
          <a:p>
            <a:pPr>
              <a:defRPr/>
            </a:pPr>
            <a:fld id="{FBCA7A2D-5F1B-4B42-81CE-251846A3E801}" type="datetime1">
              <a:rPr lang="en-GB" smtClean="0"/>
              <a:pPr>
                <a:defRPr/>
              </a:pPr>
              <a:t>16/07/2013</a:t>
            </a:fld>
            <a:endParaRPr lang="en-US" dirty="0"/>
          </a:p>
        </p:txBody>
      </p:sp>
      <p:sp>
        <p:nvSpPr>
          <p:cNvPr id="14" name="Footer Placeholder 13"/>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64485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r>
              <a:rPr lang="en-US" noProof="0" smtClean="0"/>
              <a:t>Click icon to add picture</a:t>
            </a:r>
            <a:endParaRPr lang="en-GB" noProof="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
        <p:nvSpPr>
          <p:cNvPr id="10" name="Date Placeholder 9"/>
          <p:cNvSpPr>
            <a:spLocks noGrp="1"/>
          </p:cNvSpPr>
          <p:nvPr>
            <p:ph type="dt" sz="half" idx="15"/>
          </p:nvPr>
        </p:nvSpPr>
        <p:spPr/>
        <p:txBody>
          <a:bodyPr/>
          <a:lstStyle>
            <a:lvl1pPr>
              <a:defRPr>
                <a:solidFill>
                  <a:schemeClr val="tx1"/>
                </a:solidFill>
              </a:defRPr>
            </a:lvl1pPr>
          </a:lstStyle>
          <a:p>
            <a:pPr>
              <a:defRPr/>
            </a:pPr>
            <a:fld id="{65A413B8-FA63-4876-B8EA-CAF9FDBE44B0}" type="datetime1">
              <a:rPr lang="en-GB" smtClean="0"/>
              <a:pPr>
                <a:defRPr/>
              </a:pPr>
              <a:t>16/07/2013</a:t>
            </a:fld>
            <a:endParaRPr lang="en-US" dirty="0"/>
          </a:p>
        </p:txBody>
      </p:sp>
      <p:sp>
        <p:nvSpPr>
          <p:cNvPr id="15" name="Footer Placeholder 14"/>
          <p:cNvSpPr>
            <a:spLocks noGrp="1"/>
          </p:cNvSpPr>
          <p:nvPr>
            <p:ph type="ftr" sz="quarter" idx="17"/>
          </p:nvPr>
        </p:nvSpPr>
        <p:spPr/>
        <p:txBody>
          <a:bodyPr/>
          <a:lstStyle/>
          <a:p>
            <a:pPr>
              <a:defRPr/>
            </a:pPr>
            <a:endParaRPr lang="en-US"/>
          </a:p>
        </p:txBody>
      </p:sp>
    </p:spTree>
    <p:extLst>
      <p:ext uri="{BB962C8B-B14F-4D97-AF65-F5344CB8AC3E}">
        <p14:creationId xmlns:p14="http://schemas.microsoft.com/office/powerpoint/2010/main" val="383423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4" name="Date Placeholder 13"/>
          <p:cNvSpPr>
            <a:spLocks noGrp="1"/>
          </p:cNvSpPr>
          <p:nvPr>
            <p:ph type="dt" sz="half" idx="18"/>
          </p:nvPr>
        </p:nvSpPr>
        <p:spPr/>
        <p:txBody>
          <a:bodyPr/>
          <a:lstStyle>
            <a:lvl1pPr>
              <a:defRPr>
                <a:solidFill>
                  <a:schemeClr val="tx1"/>
                </a:solidFill>
              </a:defRPr>
            </a:lvl1pPr>
          </a:lstStyle>
          <a:p>
            <a:pPr>
              <a:defRPr/>
            </a:pPr>
            <a:fld id="{0A82D8BD-9C62-411A-8C89-1650A9A93FBD}" type="datetime1">
              <a:rPr lang="en-GB" smtClean="0"/>
              <a:pPr>
                <a:defRPr/>
              </a:pPr>
              <a:t>16/07/2013</a:t>
            </a:fld>
            <a:endParaRPr lang="en-US" dirty="0"/>
          </a:p>
        </p:txBody>
      </p:sp>
      <p:sp>
        <p:nvSpPr>
          <p:cNvPr id="18" name="Footer Placeholder 17"/>
          <p:cNvSpPr>
            <a:spLocks noGrp="1"/>
          </p:cNvSpPr>
          <p:nvPr>
            <p:ph type="ftr" sz="quarter" idx="20"/>
          </p:nvPr>
        </p:nvSpPr>
        <p:spPr/>
        <p:txBody>
          <a:bodyPr/>
          <a:lstStyle/>
          <a:p>
            <a:pPr>
              <a:defRPr/>
            </a:pPr>
            <a:endParaRPr lang="en-US"/>
          </a:p>
        </p:txBody>
      </p:sp>
    </p:spTree>
    <p:extLst>
      <p:ext uri="{BB962C8B-B14F-4D97-AF65-F5344CB8AC3E}">
        <p14:creationId xmlns:p14="http://schemas.microsoft.com/office/powerpoint/2010/main" val="53608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400"/>
            </a:lvl1pPr>
            <a:lvl2pPr>
              <a:defRPr sz="1100"/>
            </a:lvl2pPr>
            <a:lvl3pPr>
              <a:defRPr sz="900"/>
            </a:lvl3pPr>
            <a:lvl4pPr>
              <a:defRPr sz="900"/>
            </a:lvl4pPr>
            <a:lvl5pPr>
              <a:defRPr sz="9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7" name="Date Placeholder 16"/>
          <p:cNvSpPr>
            <a:spLocks noGrp="1"/>
          </p:cNvSpPr>
          <p:nvPr>
            <p:ph type="dt" sz="half" idx="19"/>
          </p:nvPr>
        </p:nvSpPr>
        <p:spPr/>
        <p:txBody>
          <a:bodyPr/>
          <a:lstStyle>
            <a:lvl1pPr>
              <a:defRPr>
                <a:solidFill>
                  <a:schemeClr val="tx1"/>
                </a:solidFill>
              </a:defRPr>
            </a:lvl1pPr>
          </a:lstStyle>
          <a:p>
            <a:pPr>
              <a:defRPr/>
            </a:pPr>
            <a:fld id="{EC312318-34AB-4D1C-B9A9-07AE3B4E52C9}" type="datetime1">
              <a:rPr lang="en-GB" smtClean="0"/>
              <a:pPr>
                <a:defRPr/>
              </a:pPr>
              <a:t>16/07/2013</a:t>
            </a:fld>
            <a:endParaRPr lang="en-US" dirty="0"/>
          </a:p>
        </p:txBody>
      </p:sp>
      <p:sp>
        <p:nvSpPr>
          <p:cNvPr id="19" name="Footer Placeholder 18"/>
          <p:cNvSpPr>
            <a:spLocks noGrp="1"/>
          </p:cNvSpPr>
          <p:nvPr>
            <p:ph type="ftr" sz="quarter" idx="21"/>
          </p:nvPr>
        </p:nvSpPr>
        <p:spPr/>
        <p:txBody>
          <a:bodyPr/>
          <a:lstStyle/>
          <a:p>
            <a:pPr>
              <a:defRPr/>
            </a:pPr>
            <a:endParaRPr lang="en-US"/>
          </a:p>
        </p:txBody>
      </p:sp>
    </p:spTree>
    <p:extLst>
      <p:ext uri="{BB962C8B-B14F-4D97-AF65-F5344CB8AC3E}">
        <p14:creationId xmlns:p14="http://schemas.microsoft.com/office/powerpoint/2010/main" val="169845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Date Placeholder 10"/>
          <p:cNvSpPr>
            <a:spLocks noGrp="1"/>
          </p:cNvSpPr>
          <p:nvPr>
            <p:ph type="dt" sz="half" idx="15"/>
          </p:nvPr>
        </p:nvSpPr>
        <p:spPr/>
        <p:txBody>
          <a:bodyPr/>
          <a:lstStyle>
            <a:lvl1pPr>
              <a:defRPr>
                <a:solidFill>
                  <a:schemeClr val="tx1"/>
                </a:solidFill>
              </a:defRPr>
            </a:lvl1pPr>
          </a:lstStyle>
          <a:p>
            <a:pPr>
              <a:defRPr/>
            </a:pPr>
            <a:fld id="{9BB33EAE-0E3C-422A-B512-EE109FD90BA3}" type="datetime1">
              <a:rPr lang="en-GB" smtClean="0"/>
              <a:pPr>
                <a:defRPr/>
              </a:pPr>
              <a:t>16/07/2013</a:t>
            </a:fld>
            <a:endParaRPr lang="en-US" dirty="0"/>
          </a:p>
        </p:txBody>
      </p:sp>
      <p:sp>
        <p:nvSpPr>
          <p:cNvPr id="18" name="Footer Placeholder 17"/>
          <p:cNvSpPr>
            <a:spLocks noGrp="1"/>
          </p:cNvSpPr>
          <p:nvPr>
            <p:ph type="ftr" sz="quarter" idx="17"/>
          </p:nvPr>
        </p:nvSpPr>
        <p:spPr/>
        <p:txBody>
          <a:bodyPr/>
          <a:lstStyle/>
          <a:p>
            <a:pPr>
              <a:defRPr/>
            </a:pPr>
            <a:endParaRPr lang="en-US"/>
          </a:p>
        </p:txBody>
      </p:sp>
    </p:spTree>
    <p:extLst>
      <p:ext uri="{BB962C8B-B14F-4D97-AF65-F5344CB8AC3E}">
        <p14:creationId xmlns:p14="http://schemas.microsoft.com/office/powerpoint/2010/main" val="211810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200400" y="4865688"/>
            <a:ext cx="1306513"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fld id="{8E8B0807-ED06-4368-BC8C-A17648AF6F43}" type="datetime1">
              <a:rPr lang="en-GB" smtClean="0"/>
              <a:pPr>
                <a:defRPr/>
              </a:pPr>
              <a:t>16/07/2013</a:t>
            </a:fld>
            <a:endParaRPr lang="en-US" dirty="0"/>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endParaRPr lang="en-US"/>
          </a:p>
        </p:txBody>
      </p:sp>
      <p:pic>
        <p:nvPicPr>
          <p:cNvPr id="7" name="Picture 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4696851"/>
            <a:ext cx="423551" cy="2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828800" y="4878388"/>
            <a:ext cx="122555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2012 BSI. All rights reserved.</a:t>
            </a:r>
          </a:p>
        </p:txBody>
      </p:sp>
      <p:sp>
        <p:nvSpPr>
          <p:cNvPr id="9" name="Oval 8"/>
          <p:cNvSpPr>
            <a:spLocks noChangeAspect="1"/>
          </p:cNvSpPr>
          <p:nvPr/>
        </p:nvSpPr>
        <p:spPr>
          <a:xfrm>
            <a:off x="8462491" y="4811732"/>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11" r:id="rId5"/>
    <p:sldLayoutId id="2147483714" r:id="rId6"/>
    <p:sldLayoutId id="2147483713" r:id="rId7"/>
    <p:sldLayoutId id="2147483712" r:id="rId8"/>
    <p:sldLayoutId id="2147483703" r:id="rId9"/>
    <p:sldLayoutId id="2147483704" r:id="rId10"/>
    <p:sldLayoutId id="2147483705" r:id="rId11"/>
    <p:sldLayoutId id="2147483716" r:id="rId12"/>
    <p:sldLayoutId id="2147483706" r:id="rId13"/>
    <p:sldLayoutId id="2147483707" r:id="rId14"/>
    <p:sldLayoutId id="2147483708" r:id="rId15"/>
    <p:sldLayoutId id="2147483709" r:id="rId16"/>
    <p:sldLayoutId id="2147483710" r:id="rId17"/>
    <p:sldLayoutId id="2147483717" r:id="rId18"/>
  </p:sldLayoutIdLst>
  <p:timing>
    <p:tnLst>
      <p:par>
        <p:cTn id="1" dur="indefinite" restart="never" nodeType="tmRoot"/>
      </p:par>
    </p:tnLst>
  </p:timing>
  <p:hf hdr="0"/>
  <p:txStyles>
    <p:titleStyle>
      <a:lvl1pPr algn="l" defTabSz="342900" rtl="0" eaLnBrk="1" fontAlgn="base" hangingPunct="1">
        <a:spcBef>
          <a:spcPct val="0"/>
        </a:spcBef>
        <a:spcAft>
          <a:spcPct val="0"/>
        </a:spcAft>
        <a:defRPr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ct val="200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ct val="20000"/>
        </a:spcBef>
        <a:spcAft>
          <a:spcPct val="0"/>
        </a:spcAft>
        <a:buClr>
          <a:schemeClr val="tx2"/>
        </a:buClr>
        <a:buFont typeface="Arial" charset="0"/>
        <a:buChar char="•"/>
        <a:defRPr sz="1400" kern="1200">
          <a:solidFill>
            <a:srgbClr val="595959"/>
          </a:solidFill>
          <a:latin typeface="Tahoma"/>
          <a:ea typeface="ヒラギノ角ゴ Pro W3" charset="0"/>
          <a:cs typeface="Tahoma"/>
        </a:defRPr>
      </a:lvl2pPr>
      <a:lvl3pPr marL="576000" indent="-144000" algn="l" defTabSz="342900" rtl="0" eaLnBrk="1" fontAlgn="base" hangingPunct="1">
        <a:spcBef>
          <a:spcPct val="20000"/>
        </a:spcBef>
        <a:spcAft>
          <a:spcPct val="0"/>
        </a:spcAft>
        <a:buClr>
          <a:schemeClr val="tx2"/>
        </a:buClr>
        <a:buFont typeface="Arial" charset="0"/>
        <a:buChar char="•"/>
        <a:defRPr sz="1200" kern="1200">
          <a:solidFill>
            <a:srgbClr val="A9A9A9"/>
          </a:solidFill>
          <a:latin typeface="Tahoma"/>
          <a:ea typeface="ヒラギノ角ゴ Pro W3" charset="0"/>
          <a:cs typeface="Tahoma"/>
        </a:defRPr>
      </a:lvl3pPr>
      <a:lvl4pPr marL="792000" indent="-144000" algn="l" defTabSz="342900" rtl="0" eaLnBrk="1" fontAlgn="base" hangingPunct="1">
        <a:spcBef>
          <a:spcPct val="20000"/>
        </a:spcBef>
        <a:spcAft>
          <a:spcPct val="0"/>
        </a:spcAft>
        <a:buClr>
          <a:schemeClr val="tx2"/>
        </a:buClr>
        <a:buSzPct val="70000"/>
        <a:buFont typeface="Courier New"/>
        <a:buChar char="o"/>
        <a:defRPr sz="1100" kern="1200">
          <a:solidFill>
            <a:srgbClr val="A9A9A9"/>
          </a:solidFill>
          <a:latin typeface="Tahoma"/>
          <a:ea typeface="ヒラギノ角ゴ Pro W3" charset="0"/>
          <a:cs typeface="Tahoma"/>
        </a:defRPr>
      </a:lvl4pPr>
      <a:lvl5pPr marL="936000" indent="-144000" algn="l" defTabSz="342900" rtl="0" eaLnBrk="1" fontAlgn="base" hangingPunct="1">
        <a:spcBef>
          <a:spcPct val="20000"/>
        </a:spcBef>
        <a:spcAft>
          <a:spcPct val="0"/>
        </a:spcAft>
        <a:buClr>
          <a:schemeClr val="tx2"/>
        </a:buClr>
        <a:buSzPct val="75000"/>
        <a:buFont typeface="Tahoma Bold"/>
        <a:buChar char="–"/>
        <a:defRPr sz="1000" kern="1200">
          <a:solidFill>
            <a:srgbClr val="A9A9A9"/>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cid:image004.png@01CDD190.9CA5316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 ISO 14971:2012</a:t>
            </a:r>
            <a:endParaRPr lang="en-GB" dirty="0"/>
          </a:p>
        </p:txBody>
      </p:sp>
      <p:sp>
        <p:nvSpPr>
          <p:cNvPr id="3" name="Subtitle 2"/>
          <p:cNvSpPr>
            <a:spLocks noGrp="1"/>
          </p:cNvSpPr>
          <p:nvPr>
            <p:ph type="subTitle" idx="1"/>
          </p:nvPr>
        </p:nvSpPr>
        <p:spPr>
          <a:xfrm>
            <a:off x="457201" y="3224181"/>
            <a:ext cx="6400800" cy="569606"/>
          </a:xfrm>
        </p:spPr>
        <p:txBody>
          <a:bodyPr/>
          <a:lstStyle/>
          <a:p>
            <a:r>
              <a:rPr lang="en-GB" dirty="0" smtClean="0"/>
              <a:t>Suzanne Halliday</a:t>
            </a:r>
          </a:p>
          <a:p>
            <a:r>
              <a:rPr lang="en-GB" dirty="0" smtClean="0"/>
              <a:t>May 2013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0"/>
          <p:cNvSpPr txBox="1">
            <a:spLocks noChangeArrowheads="1"/>
          </p:cNvSpPr>
          <p:nvPr/>
        </p:nvSpPr>
        <p:spPr bwMode="auto">
          <a:xfrm>
            <a:off x="4857767" y="972007"/>
            <a:ext cx="2218684" cy="338554"/>
          </a:xfrm>
          <a:prstGeom prst="rect">
            <a:avLst/>
          </a:prstGeom>
          <a:noFill/>
          <a:ln w="9525">
            <a:noFill/>
            <a:miter lim="800000"/>
            <a:headEnd/>
            <a:tailEnd/>
          </a:ln>
        </p:spPr>
        <p:txBody>
          <a:bodyPr wrap="none">
            <a:spAutoFit/>
          </a:bodyPr>
          <a:lstStyle/>
          <a:p>
            <a:r>
              <a:rPr lang="en-GB" sz="1600" dirty="0" smtClean="0"/>
              <a:t>Conduct Risk v Benefit</a:t>
            </a:r>
            <a:endParaRPr lang="en-GB" sz="1600" dirty="0"/>
          </a:p>
        </p:txBody>
      </p:sp>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Title 14"/>
          <p:cNvSpPr>
            <a:spLocks noGrp="1"/>
          </p:cNvSpPr>
          <p:nvPr>
            <p:ph type="title"/>
          </p:nvPr>
        </p:nvSpPr>
        <p:spPr>
          <a:xfrm>
            <a:off x="130631" y="285753"/>
            <a:ext cx="8882743" cy="360336"/>
          </a:xfrm>
        </p:spPr>
        <p:txBody>
          <a:bodyPr/>
          <a:lstStyle/>
          <a:p>
            <a:r>
              <a:rPr lang="en-GB" sz="2800" dirty="0" smtClean="0"/>
              <a:t>Has a risk benefit analysis been conducted for all risks?</a:t>
            </a:r>
            <a:endParaRPr lang="en-GB" sz="2800" dirty="0"/>
          </a:p>
        </p:txBody>
      </p:sp>
      <p:sp>
        <p:nvSpPr>
          <p:cNvPr id="8" name="TextBox 16"/>
          <p:cNvSpPr txBox="1">
            <a:spLocks noChangeArrowheads="1"/>
          </p:cNvSpPr>
          <p:nvPr/>
        </p:nvSpPr>
        <p:spPr bwMode="auto">
          <a:xfrm>
            <a:off x="22907" y="2141552"/>
            <a:ext cx="1198562" cy="288925"/>
          </a:xfrm>
          <a:prstGeom prst="rect">
            <a:avLst/>
          </a:prstGeom>
          <a:noFill/>
          <a:ln w="9525">
            <a:noFill/>
            <a:miter lim="800000"/>
            <a:headEnd/>
            <a:tailEnd/>
          </a:ln>
        </p:spPr>
        <p:txBody>
          <a:bodyPr wrap="none">
            <a:spAutoFit/>
          </a:bodyPr>
          <a:lstStyle/>
          <a:p>
            <a:r>
              <a:rPr lang="en-GB" sz="1600" dirty="0"/>
              <a:t>Occasional</a:t>
            </a:r>
          </a:p>
        </p:txBody>
      </p:sp>
      <p:pic>
        <p:nvPicPr>
          <p:cNvPr id="9" name="Picture 3" descr="ALARP.JPG"/>
          <p:cNvPicPr>
            <a:picLocks noChangeAspect="1"/>
          </p:cNvPicPr>
          <p:nvPr/>
        </p:nvPicPr>
        <p:blipFill>
          <a:blip r:embed="rId2"/>
          <a:srcRect/>
          <a:stretch>
            <a:fillRect/>
          </a:stretch>
        </p:blipFill>
        <p:spPr bwMode="auto">
          <a:xfrm>
            <a:off x="1151618" y="812127"/>
            <a:ext cx="3353034" cy="3219112"/>
          </a:xfrm>
          <a:prstGeom prst="rect">
            <a:avLst/>
          </a:prstGeom>
          <a:noFill/>
          <a:ln w="9525">
            <a:noFill/>
            <a:miter lim="800000"/>
            <a:headEnd/>
            <a:tailEnd/>
          </a:ln>
        </p:spPr>
      </p:pic>
      <p:sp>
        <p:nvSpPr>
          <p:cNvPr id="11" name="TextBox 12"/>
          <p:cNvSpPr txBox="1">
            <a:spLocks noChangeArrowheads="1"/>
          </p:cNvSpPr>
          <p:nvPr/>
        </p:nvSpPr>
        <p:spPr bwMode="auto">
          <a:xfrm>
            <a:off x="16330" y="857024"/>
            <a:ext cx="1004888" cy="288925"/>
          </a:xfrm>
          <a:prstGeom prst="rect">
            <a:avLst/>
          </a:prstGeom>
          <a:noFill/>
          <a:ln w="9525">
            <a:noFill/>
            <a:miter lim="800000"/>
            <a:headEnd/>
            <a:tailEnd/>
          </a:ln>
        </p:spPr>
        <p:txBody>
          <a:bodyPr wrap="none">
            <a:spAutoFit/>
          </a:bodyPr>
          <a:lstStyle/>
          <a:p>
            <a:r>
              <a:rPr lang="en-GB" sz="1600" dirty="0"/>
              <a:t>Frequent</a:t>
            </a:r>
          </a:p>
        </p:txBody>
      </p:sp>
      <p:sp>
        <p:nvSpPr>
          <p:cNvPr id="12" name="TextBox 13"/>
          <p:cNvSpPr txBox="1">
            <a:spLocks noChangeArrowheads="1"/>
          </p:cNvSpPr>
          <p:nvPr/>
        </p:nvSpPr>
        <p:spPr bwMode="auto">
          <a:xfrm>
            <a:off x="-6121" y="3388661"/>
            <a:ext cx="1211262" cy="288925"/>
          </a:xfrm>
          <a:prstGeom prst="rect">
            <a:avLst/>
          </a:prstGeom>
          <a:noFill/>
          <a:ln w="9525">
            <a:noFill/>
            <a:miter lim="800000"/>
            <a:headEnd/>
            <a:tailEnd/>
          </a:ln>
        </p:spPr>
        <p:txBody>
          <a:bodyPr wrap="none">
            <a:spAutoFit/>
          </a:bodyPr>
          <a:lstStyle/>
          <a:p>
            <a:r>
              <a:rPr lang="en-GB" sz="1600" dirty="0"/>
              <a:t>Improbable</a:t>
            </a:r>
          </a:p>
        </p:txBody>
      </p:sp>
      <p:sp>
        <p:nvSpPr>
          <p:cNvPr id="13" name="TextBox 14"/>
          <p:cNvSpPr txBox="1">
            <a:spLocks noChangeArrowheads="1"/>
          </p:cNvSpPr>
          <p:nvPr/>
        </p:nvSpPr>
        <p:spPr bwMode="auto">
          <a:xfrm>
            <a:off x="8393" y="1487949"/>
            <a:ext cx="1004887" cy="288925"/>
          </a:xfrm>
          <a:prstGeom prst="rect">
            <a:avLst/>
          </a:prstGeom>
          <a:noFill/>
          <a:ln w="9525">
            <a:noFill/>
            <a:miter lim="800000"/>
            <a:headEnd/>
            <a:tailEnd/>
          </a:ln>
        </p:spPr>
        <p:txBody>
          <a:bodyPr wrap="none">
            <a:spAutoFit/>
          </a:bodyPr>
          <a:lstStyle/>
          <a:p>
            <a:r>
              <a:rPr lang="en-GB" sz="1600" dirty="0"/>
              <a:t>Probable</a:t>
            </a:r>
          </a:p>
        </p:txBody>
      </p:sp>
      <p:sp>
        <p:nvSpPr>
          <p:cNvPr id="14" name="TextBox 15"/>
          <p:cNvSpPr txBox="1">
            <a:spLocks noChangeArrowheads="1"/>
          </p:cNvSpPr>
          <p:nvPr/>
        </p:nvSpPr>
        <p:spPr bwMode="auto">
          <a:xfrm>
            <a:off x="8393" y="2750254"/>
            <a:ext cx="903287" cy="288925"/>
          </a:xfrm>
          <a:prstGeom prst="rect">
            <a:avLst/>
          </a:prstGeom>
          <a:noFill/>
          <a:ln w="9525">
            <a:noFill/>
            <a:miter lim="800000"/>
            <a:headEnd/>
            <a:tailEnd/>
          </a:ln>
        </p:spPr>
        <p:txBody>
          <a:bodyPr wrap="none">
            <a:spAutoFit/>
          </a:bodyPr>
          <a:lstStyle/>
          <a:p>
            <a:r>
              <a:rPr lang="en-GB" sz="1600" dirty="0"/>
              <a:t>Remote</a:t>
            </a:r>
          </a:p>
        </p:txBody>
      </p:sp>
      <p:sp>
        <p:nvSpPr>
          <p:cNvPr id="18" name="TextBox 13"/>
          <p:cNvSpPr txBox="1">
            <a:spLocks noChangeArrowheads="1"/>
          </p:cNvSpPr>
          <p:nvPr/>
        </p:nvSpPr>
        <p:spPr bwMode="auto">
          <a:xfrm rot="19665648">
            <a:off x="844971" y="4187880"/>
            <a:ext cx="1283685" cy="338554"/>
          </a:xfrm>
          <a:prstGeom prst="rect">
            <a:avLst/>
          </a:prstGeom>
          <a:noFill/>
          <a:ln w="9525">
            <a:noFill/>
            <a:miter lim="800000"/>
            <a:headEnd/>
            <a:tailEnd/>
          </a:ln>
        </p:spPr>
        <p:txBody>
          <a:bodyPr wrap="none">
            <a:spAutoFit/>
          </a:bodyPr>
          <a:lstStyle/>
          <a:p>
            <a:r>
              <a:rPr lang="en-GB" sz="1600" dirty="0" smtClean="0"/>
              <a:t>Insignificant</a:t>
            </a:r>
            <a:endParaRPr lang="en-GB" sz="1600" dirty="0"/>
          </a:p>
        </p:txBody>
      </p:sp>
      <p:sp>
        <p:nvSpPr>
          <p:cNvPr id="19" name="TextBox 13"/>
          <p:cNvSpPr txBox="1">
            <a:spLocks noChangeArrowheads="1"/>
          </p:cNvSpPr>
          <p:nvPr/>
        </p:nvSpPr>
        <p:spPr bwMode="auto">
          <a:xfrm rot="19665648">
            <a:off x="1572785" y="4209654"/>
            <a:ext cx="1352037" cy="338554"/>
          </a:xfrm>
          <a:prstGeom prst="rect">
            <a:avLst/>
          </a:prstGeom>
          <a:noFill/>
          <a:ln w="9525">
            <a:noFill/>
            <a:miter lim="800000"/>
            <a:headEnd/>
            <a:tailEnd/>
          </a:ln>
        </p:spPr>
        <p:txBody>
          <a:bodyPr wrap="none">
            <a:spAutoFit/>
          </a:bodyPr>
          <a:lstStyle/>
          <a:p>
            <a:r>
              <a:rPr lang="en-GB" sz="1600" dirty="0" smtClean="0"/>
              <a:t>Inconvenient</a:t>
            </a:r>
            <a:endParaRPr lang="en-GB" sz="1600" dirty="0"/>
          </a:p>
        </p:txBody>
      </p:sp>
      <p:sp>
        <p:nvSpPr>
          <p:cNvPr id="20" name="TextBox 13"/>
          <p:cNvSpPr txBox="1">
            <a:spLocks noChangeArrowheads="1"/>
          </p:cNvSpPr>
          <p:nvPr/>
        </p:nvSpPr>
        <p:spPr bwMode="auto">
          <a:xfrm rot="19665648">
            <a:off x="2890264" y="4057260"/>
            <a:ext cx="792589" cy="338554"/>
          </a:xfrm>
          <a:prstGeom prst="rect">
            <a:avLst/>
          </a:prstGeom>
          <a:noFill/>
          <a:ln w="9525">
            <a:noFill/>
            <a:miter lim="800000"/>
            <a:headEnd/>
            <a:tailEnd/>
          </a:ln>
        </p:spPr>
        <p:txBody>
          <a:bodyPr wrap="none">
            <a:spAutoFit/>
          </a:bodyPr>
          <a:lstStyle/>
          <a:p>
            <a:r>
              <a:rPr lang="en-GB" sz="1600" dirty="0" smtClean="0"/>
              <a:t>Critical</a:t>
            </a:r>
            <a:endParaRPr lang="en-GB" sz="1600" dirty="0"/>
          </a:p>
        </p:txBody>
      </p:sp>
      <p:sp>
        <p:nvSpPr>
          <p:cNvPr id="21" name="TextBox 13"/>
          <p:cNvSpPr txBox="1">
            <a:spLocks noChangeArrowheads="1"/>
          </p:cNvSpPr>
          <p:nvPr/>
        </p:nvSpPr>
        <p:spPr bwMode="auto">
          <a:xfrm rot="19665648">
            <a:off x="3304325" y="4151604"/>
            <a:ext cx="1227195" cy="338554"/>
          </a:xfrm>
          <a:prstGeom prst="rect">
            <a:avLst/>
          </a:prstGeom>
          <a:noFill/>
          <a:ln w="9525">
            <a:noFill/>
            <a:miter lim="800000"/>
            <a:headEnd/>
            <a:tailEnd/>
          </a:ln>
        </p:spPr>
        <p:txBody>
          <a:bodyPr wrap="none">
            <a:spAutoFit/>
          </a:bodyPr>
          <a:lstStyle/>
          <a:p>
            <a:r>
              <a:rPr lang="en-GB" sz="1600" dirty="0" err="1" smtClean="0"/>
              <a:t>Disasterous</a:t>
            </a:r>
            <a:endParaRPr lang="en-GB" sz="1600" dirty="0"/>
          </a:p>
        </p:txBody>
      </p:sp>
      <p:sp>
        <p:nvSpPr>
          <p:cNvPr id="34" name="Rectangle 33"/>
          <p:cNvSpPr/>
          <p:nvPr/>
        </p:nvSpPr>
        <p:spPr bwMode="auto">
          <a:xfrm>
            <a:off x="7067771" y="972007"/>
            <a:ext cx="540000" cy="360000"/>
          </a:xfrm>
          <a:prstGeom prst="rect">
            <a:avLst/>
          </a:prstGeom>
          <a:solidFill>
            <a:srgbClr val="FF0000"/>
          </a:solidFill>
          <a:ln w="12700" cap="flat" cmpd="sng" algn="ctr">
            <a:solidFill>
              <a:schemeClr val="tx1">
                <a:lumMod val="50000"/>
              </a:schemeClr>
            </a:solidFill>
            <a:prstDash val="solid"/>
            <a:round/>
            <a:headEnd type="none" w="med" len="med"/>
            <a:tailEnd type="none" w="med" len="med"/>
          </a:ln>
          <a:effectLst/>
        </p:spPr>
        <p:txBody>
          <a:bodyPr lIns="36000" tIns="0" rIns="36000" bIns="0">
            <a:spAutoFit/>
          </a:bodyPr>
          <a:lstStyle/>
          <a:p>
            <a:pPr>
              <a:defRPr/>
            </a:pPr>
            <a:endParaRPr lang="en-GB"/>
          </a:p>
        </p:txBody>
      </p:sp>
      <p:sp>
        <p:nvSpPr>
          <p:cNvPr id="35" name="Rectangle 34"/>
          <p:cNvSpPr/>
          <p:nvPr/>
        </p:nvSpPr>
        <p:spPr bwMode="auto">
          <a:xfrm>
            <a:off x="7067771" y="1516297"/>
            <a:ext cx="540000" cy="360000"/>
          </a:xfrm>
          <a:prstGeom prst="rect">
            <a:avLst/>
          </a:prstGeom>
          <a:solidFill>
            <a:srgbClr val="FFFF00"/>
          </a:solidFill>
          <a:ln w="12700" cap="flat" cmpd="sng" algn="ctr">
            <a:solidFill>
              <a:schemeClr val="tx1">
                <a:lumMod val="50000"/>
              </a:schemeClr>
            </a:solidFill>
            <a:prstDash val="solid"/>
            <a:round/>
            <a:headEnd type="none" w="med" len="med"/>
            <a:tailEnd type="none" w="med" len="med"/>
          </a:ln>
          <a:effectLst/>
        </p:spPr>
        <p:txBody>
          <a:bodyPr lIns="36000" tIns="0" rIns="36000" bIns="0">
            <a:spAutoFit/>
          </a:bodyPr>
          <a:lstStyle/>
          <a:p>
            <a:pPr>
              <a:defRPr/>
            </a:pPr>
            <a:endParaRPr lang="en-GB"/>
          </a:p>
        </p:txBody>
      </p:sp>
      <p:sp>
        <p:nvSpPr>
          <p:cNvPr id="36" name="Rectangle 35"/>
          <p:cNvSpPr/>
          <p:nvPr/>
        </p:nvSpPr>
        <p:spPr bwMode="auto">
          <a:xfrm>
            <a:off x="7067771" y="2052423"/>
            <a:ext cx="540000" cy="360000"/>
          </a:xfrm>
          <a:prstGeom prst="rect">
            <a:avLst/>
          </a:prstGeom>
          <a:solidFill>
            <a:srgbClr val="66FF33"/>
          </a:solidFill>
          <a:ln w="12700" cap="flat" cmpd="sng" algn="ctr">
            <a:solidFill>
              <a:schemeClr val="tx1">
                <a:lumMod val="50000"/>
              </a:schemeClr>
            </a:solidFill>
            <a:prstDash val="solid"/>
            <a:round/>
            <a:headEnd type="none" w="med" len="med"/>
            <a:tailEnd type="none" w="med" len="med"/>
          </a:ln>
          <a:effectLst/>
        </p:spPr>
        <p:txBody>
          <a:bodyPr lIns="36000" tIns="0" rIns="36000" bIns="0">
            <a:spAutoFit/>
          </a:bodyPr>
          <a:lstStyle/>
          <a:p>
            <a:pPr>
              <a:defRPr/>
            </a:pPr>
            <a:endParaRPr lang="en-GB"/>
          </a:p>
        </p:txBody>
      </p:sp>
      <p:sp>
        <p:nvSpPr>
          <p:cNvPr id="37" name="TextBox 8"/>
          <p:cNvSpPr txBox="1">
            <a:spLocks noChangeArrowheads="1"/>
          </p:cNvSpPr>
          <p:nvPr/>
        </p:nvSpPr>
        <p:spPr bwMode="auto">
          <a:xfrm>
            <a:off x="5906968" y="2081451"/>
            <a:ext cx="1198563" cy="288925"/>
          </a:xfrm>
          <a:prstGeom prst="rect">
            <a:avLst/>
          </a:prstGeom>
          <a:noFill/>
          <a:ln w="9525">
            <a:noFill/>
            <a:miter lim="800000"/>
            <a:headEnd/>
            <a:tailEnd/>
          </a:ln>
        </p:spPr>
        <p:txBody>
          <a:bodyPr wrap="none">
            <a:spAutoFit/>
          </a:bodyPr>
          <a:lstStyle/>
          <a:p>
            <a:r>
              <a:rPr lang="en-GB" sz="1600" dirty="0"/>
              <a:t>Acceptable</a:t>
            </a:r>
          </a:p>
        </p:txBody>
      </p:sp>
      <p:sp>
        <p:nvSpPr>
          <p:cNvPr id="40" name="TextBox 10"/>
          <p:cNvSpPr txBox="1">
            <a:spLocks noChangeArrowheads="1"/>
          </p:cNvSpPr>
          <p:nvPr/>
        </p:nvSpPr>
        <p:spPr bwMode="auto">
          <a:xfrm>
            <a:off x="4821485" y="1530799"/>
            <a:ext cx="2260362" cy="338554"/>
          </a:xfrm>
          <a:prstGeom prst="rect">
            <a:avLst/>
          </a:prstGeom>
          <a:noFill/>
          <a:ln w="9525">
            <a:noFill/>
            <a:miter lim="800000"/>
            <a:headEnd/>
            <a:tailEnd/>
          </a:ln>
        </p:spPr>
        <p:txBody>
          <a:bodyPr wrap="none">
            <a:spAutoFit/>
          </a:bodyPr>
          <a:lstStyle/>
          <a:p>
            <a:r>
              <a:rPr lang="en-GB" sz="1600" dirty="0" smtClean="0"/>
              <a:t>Consider Risk v Benefit</a:t>
            </a:r>
            <a:endParaRPr lang="en-GB" sz="1600" dirty="0"/>
          </a:p>
        </p:txBody>
      </p:sp>
      <p:sp>
        <p:nvSpPr>
          <p:cNvPr id="41" name="TextBox 10"/>
          <p:cNvSpPr txBox="1">
            <a:spLocks noChangeArrowheads="1"/>
          </p:cNvSpPr>
          <p:nvPr/>
        </p:nvSpPr>
        <p:spPr bwMode="auto">
          <a:xfrm>
            <a:off x="3011746" y="1607597"/>
            <a:ext cx="296876" cy="338554"/>
          </a:xfrm>
          <a:prstGeom prst="rect">
            <a:avLst/>
          </a:prstGeom>
          <a:noFill/>
          <a:ln w="9525">
            <a:noFill/>
            <a:miter lim="800000"/>
            <a:headEnd/>
            <a:tailEnd/>
          </a:ln>
        </p:spPr>
        <p:txBody>
          <a:bodyPr wrap="none">
            <a:spAutoFit/>
          </a:bodyPr>
          <a:lstStyle/>
          <a:p>
            <a:r>
              <a:rPr lang="en-GB" sz="1600" dirty="0" smtClean="0"/>
              <a:t>4</a:t>
            </a:r>
            <a:endParaRPr lang="en-GB" sz="1600" dirty="0"/>
          </a:p>
        </p:txBody>
      </p:sp>
      <p:sp>
        <p:nvSpPr>
          <p:cNvPr id="42" name="TextBox 10"/>
          <p:cNvSpPr txBox="1">
            <a:spLocks noChangeArrowheads="1"/>
          </p:cNvSpPr>
          <p:nvPr/>
        </p:nvSpPr>
        <p:spPr bwMode="auto">
          <a:xfrm>
            <a:off x="2264896" y="2244641"/>
            <a:ext cx="296876" cy="338554"/>
          </a:xfrm>
          <a:prstGeom prst="rect">
            <a:avLst/>
          </a:prstGeom>
          <a:noFill/>
          <a:ln w="9525">
            <a:noFill/>
            <a:miter lim="800000"/>
            <a:headEnd/>
            <a:tailEnd/>
          </a:ln>
        </p:spPr>
        <p:txBody>
          <a:bodyPr wrap="none">
            <a:spAutoFit/>
          </a:bodyPr>
          <a:lstStyle/>
          <a:p>
            <a:r>
              <a:rPr lang="en-GB" sz="1600" dirty="0" smtClean="0"/>
              <a:t>3</a:t>
            </a:r>
            <a:endParaRPr lang="en-GB" sz="1600" dirty="0"/>
          </a:p>
        </p:txBody>
      </p:sp>
      <p:sp>
        <p:nvSpPr>
          <p:cNvPr id="43" name="TextBox 10"/>
          <p:cNvSpPr txBox="1">
            <a:spLocks noChangeArrowheads="1"/>
          </p:cNvSpPr>
          <p:nvPr/>
        </p:nvSpPr>
        <p:spPr bwMode="auto">
          <a:xfrm>
            <a:off x="1438268" y="1607597"/>
            <a:ext cx="296876" cy="338554"/>
          </a:xfrm>
          <a:prstGeom prst="rect">
            <a:avLst/>
          </a:prstGeom>
          <a:noFill/>
          <a:ln w="9525">
            <a:noFill/>
            <a:miter lim="800000"/>
            <a:headEnd/>
            <a:tailEnd/>
          </a:ln>
        </p:spPr>
        <p:txBody>
          <a:bodyPr wrap="none">
            <a:spAutoFit/>
          </a:bodyPr>
          <a:lstStyle/>
          <a:p>
            <a:r>
              <a:rPr lang="en-GB" sz="1600" dirty="0" smtClean="0"/>
              <a:t>6</a:t>
            </a:r>
            <a:endParaRPr lang="en-GB" sz="1600" dirty="0"/>
          </a:p>
        </p:txBody>
      </p:sp>
      <p:sp>
        <p:nvSpPr>
          <p:cNvPr id="44" name="TextBox 10"/>
          <p:cNvSpPr txBox="1">
            <a:spLocks noChangeArrowheads="1"/>
          </p:cNvSpPr>
          <p:nvPr/>
        </p:nvSpPr>
        <p:spPr bwMode="auto">
          <a:xfrm>
            <a:off x="3055288" y="2869902"/>
            <a:ext cx="296876" cy="338554"/>
          </a:xfrm>
          <a:prstGeom prst="rect">
            <a:avLst/>
          </a:prstGeom>
          <a:noFill/>
          <a:ln w="9525">
            <a:noFill/>
            <a:miter lim="800000"/>
            <a:headEnd/>
            <a:tailEnd/>
          </a:ln>
        </p:spPr>
        <p:txBody>
          <a:bodyPr wrap="none">
            <a:spAutoFit/>
          </a:bodyPr>
          <a:lstStyle/>
          <a:p>
            <a:r>
              <a:rPr lang="en-GB" sz="1600" dirty="0" smtClean="0"/>
              <a:t>3</a:t>
            </a:r>
            <a:endParaRPr lang="en-GB" sz="1600" dirty="0"/>
          </a:p>
        </p:txBody>
      </p:sp>
      <p:sp>
        <p:nvSpPr>
          <p:cNvPr id="45" name="TextBox 10"/>
          <p:cNvSpPr txBox="1">
            <a:spLocks noChangeArrowheads="1"/>
          </p:cNvSpPr>
          <p:nvPr/>
        </p:nvSpPr>
        <p:spPr bwMode="auto">
          <a:xfrm>
            <a:off x="2264896" y="972007"/>
            <a:ext cx="296876" cy="338554"/>
          </a:xfrm>
          <a:prstGeom prst="rect">
            <a:avLst/>
          </a:prstGeom>
          <a:noFill/>
          <a:ln w="9525">
            <a:noFill/>
            <a:miter lim="800000"/>
            <a:headEnd/>
            <a:tailEnd/>
          </a:ln>
        </p:spPr>
        <p:txBody>
          <a:bodyPr wrap="none">
            <a:spAutoFit/>
          </a:bodyPr>
          <a:lstStyle/>
          <a:p>
            <a:r>
              <a:rPr lang="en-GB" sz="1600" dirty="0" smtClean="0"/>
              <a:t>2</a:t>
            </a:r>
            <a:endParaRPr lang="en-GB" sz="1600" dirty="0"/>
          </a:p>
        </p:txBody>
      </p:sp>
      <p:sp>
        <p:nvSpPr>
          <p:cNvPr id="46" name="TextBox 10"/>
          <p:cNvSpPr txBox="1">
            <a:spLocks noChangeArrowheads="1"/>
          </p:cNvSpPr>
          <p:nvPr/>
        </p:nvSpPr>
        <p:spPr bwMode="auto">
          <a:xfrm>
            <a:off x="3055288" y="3508309"/>
            <a:ext cx="296876" cy="338554"/>
          </a:xfrm>
          <a:prstGeom prst="rect">
            <a:avLst/>
          </a:prstGeom>
          <a:noFill/>
          <a:ln w="9525">
            <a:noFill/>
            <a:miter lim="800000"/>
            <a:headEnd/>
            <a:tailEnd/>
          </a:ln>
        </p:spPr>
        <p:txBody>
          <a:bodyPr wrap="none">
            <a:spAutoFit/>
          </a:bodyPr>
          <a:lstStyle/>
          <a:p>
            <a:r>
              <a:rPr lang="en-GB" sz="1600" dirty="0" smtClean="0"/>
              <a:t>2</a:t>
            </a:r>
            <a:endParaRPr lang="en-GB" sz="1600" dirty="0"/>
          </a:p>
        </p:txBody>
      </p:sp>
      <p:sp>
        <p:nvSpPr>
          <p:cNvPr id="47" name="Oval 46"/>
          <p:cNvSpPr/>
          <p:nvPr/>
        </p:nvSpPr>
        <p:spPr>
          <a:xfrm>
            <a:off x="2910901" y="2751179"/>
            <a:ext cx="576000" cy="576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Line Callout 1 47"/>
          <p:cNvSpPr/>
          <p:nvPr/>
        </p:nvSpPr>
        <p:spPr>
          <a:xfrm>
            <a:off x="5554901" y="3972008"/>
            <a:ext cx="2578745" cy="819380"/>
          </a:xfrm>
          <a:prstGeom prst="borderCallout1">
            <a:avLst>
              <a:gd name="adj1" fmla="val -740"/>
              <a:gd name="adj2" fmla="val 49827"/>
              <a:gd name="adj3" fmla="val -111063"/>
              <a:gd name="adj4" fmla="val -80315"/>
            </a:avLst>
          </a:prstGeom>
          <a:ln w="254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There must be a risk benefit analysis for all risks.</a:t>
            </a:r>
          </a:p>
        </p:txBody>
      </p:sp>
      <p:sp>
        <p:nvSpPr>
          <p:cNvPr id="49" name="Oval 48"/>
          <p:cNvSpPr/>
          <p:nvPr/>
        </p:nvSpPr>
        <p:spPr>
          <a:xfrm>
            <a:off x="2910901" y="3389586"/>
            <a:ext cx="576000" cy="576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p:cNvSpPr/>
          <p:nvPr/>
        </p:nvSpPr>
        <p:spPr>
          <a:xfrm>
            <a:off x="2120004" y="2124423"/>
            <a:ext cx="576000" cy="576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1298706" y="1503861"/>
            <a:ext cx="576000" cy="576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 name="Straight Connector 51"/>
          <p:cNvCxnSpPr>
            <a:stCxn id="49" idx="6"/>
            <a:endCxn id="48" idx="3"/>
          </p:cNvCxnSpPr>
          <p:nvPr/>
        </p:nvCxnSpPr>
        <p:spPr>
          <a:xfrm>
            <a:off x="3486901" y="3677586"/>
            <a:ext cx="3357373" cy="294422"/>
          </a:xfrm>
          <a:prstGeom prst="line">
            <a:avLst/>
          </a:prstGeom>
          <a:ln w="25400">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endCxn id="48" idx="3"/>
          </p:cNvCxnSpPr>
          <p:nvPr/>
        </p:nvCxnSpPr>
        <p:spPr>
          <a:xfrm>
            <a:off x="2696004" y="2412423"/>
            <a:ext cx="4148270" cy="1559585"/>
          </a:xfrm>
          <a:prstGeom prst="line">
            <a:avLst/>
          </a:prstGeom>
          <a:ln w="25400">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48" idx="3"/>
          </p:cNvCxnSpPr>
          <p:nvPr/>
        </p:nvCxnSpPr>
        <p:spPr>
          <a:xfrm>
            <a:off x="1874706" y="1776874"/>
            <a:ext cx="4969568" cy="2195134"/>
          </a:xfrm>
          <a:prstGeom prst="line">
            <a:avLst/>
          </a:prstGeom>
          <a:ln w="25400">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088379" y="129093"/>
            <a:ext cx="5151878" cy="4939102"/>
          </a:xfrm>
          <a:custGeom>
            <a:avLst/>
            <a:gdLst>
              <a:gd name="connsiteX0" fmla="*/ 0 w 5151878"/>
              <a:gd name="connsiteY0" fmla="*/ 2469551 h 4939102"/>
              <a:gd name="connsiteX1" fmla="*/ 793281 w 5151878"/>
              <a:gd name="connsiteY1" fmla="*/ 686891 h 4939102"/>
              <a:gd name="connsiteX2" fmla="*/ 2575943 w 5151878"/>
              <a:gd name="connsiteY2" fmla="*/ 3 h 4939102"/>
              <a:gd name="connsiteX3" fmla="*/ 4358604 w 5151878"/>
              <a:gd name="connsiteY3" fmla="*/ 686896 h 4939102"/>
              <a:gd name="connsiteX4" fmla="*/ 5151880 w 5151878"/>
              <a:gd name="connsiteY4" fmla="*/ 2469559 h 4939102"/>
              <a:gd name="connsiteX5" fmla="*/ 4358601 w 5151878"/>
              <a:gd name="connsiteY5" fmla="*/ 4252220 h 4939102"/>
              <a:gd name="connsiteX6" fmla="*/ 2575939 w 5151878"/>
              <a:gd name="connsiteY6" fmla="*/ 4939110 h 4939102"/>
              <a:gd name="connsiteX7" fmla="*/ 793278 w 5151878"/>
              <a:gd name="connsiteY7" fmla="*/ 4252218 h 4939102"/>
              <a:gd name="connsiteX8" fmla="*/ 1 w 5151878"/>
              <a:gd name="connsiteY8" fmla="*/ 2469556 h 4939102"/>
              <a:gd name="connsiteX9" fmla="*/ 0 w 5151878"/>
              <a:gd name="connsiteY9" fmla="*/ 2469551 h 49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1878" h="4939102">
                <a:moveTo>
                  <a:pt x="0" y="2469551"/>
                </a:moveTo>
                <a:cubicBezTo>
                  <a:pt x="1" y="1796524"/>
                  <a:pt x="286522" y="1152653"/>
                  <a:pt x="793281" y="686891"/>
                </a:cubicBezTo>
                <a:cubicBezTo>
                  <a:pt x="1272870" y="246100"/>
                  <a:pt x="1911561" y="2"/>
                  <a:pt x="2575943" y="3"/>
                </a:cubicBezTo>
                <a:cubicBezTo>
                  <a:pt x="3240326" y="4"/>
                  <a:pt x="3879016" y="246103"/>
                  <a:pt x="4358604" y="686896"/>
                </a:cubicBezTo>
                <a:cubicBezTo>
                  <a:pt x="4865361" y="1152660"/>
                  <a:pt x="5151881" y="1796532"/>
                  <a:pt x="5151880" y="2469559"/>
                </a:cubicBezTo>
                <a:cubicBezTo>
                  <a:pt x="5151880" y="3142586"/>
                  <a:pt x="4865359" y="3786457"/>
                  <a:pt x="4358601" y="4252220"/>
                </a:cubicBezTo>
                <a:cubicBezTo>
                  <a:pt x="3879012" y="4693012"/>
                  <a:pt x="3240322" y="4939110"/>
                  <a:pt x="2575939" y="4939110"/>
                </a:cubicBezTo>
                <a:cubicBezTo>
                  <a:pt x="1911556" y="4939110"/>
                  <a:pt x="1272866" y="4693011"/>
                  <a:pt x="793278" y="4252218"/>
                </a:cubicBezTo>
                <a:cubicBezTo>
                  <a:pt x="286521" y="3786454"/>
                  <a:pt x="0" y="3142582"/>
                  <a:pt x="1" y="2469556"/>
                </a:cubicBezTo>
                <a:cubicBezTo>
                  <a:pt x="1" y="2469554"/>
                  <a:pt x="0" y="2469553"/>
                  <a:pt x="0" y="2469551"/>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08915" tIns="455776" rIns="1308915" bIns="3814367" numCol="1" spcCol="1270" anchor="ctr" anchorCtr="0">
            <a:noAutofit/>
          </a:bodyPr>
          <a:lstStyle/>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endParaRPr lang="en-GB" sz="1200" kern="1200" dirty="0" smtClean="0"/>
          </a:p>
          <a:p>
            <a:pPr lvl="0" algn="ctr" defTabSz="533400">
              <a:lnSpc>
                <a:spcPct val="90000"/>
              </a:lnSpc>
              <a:spcAft>
                <a:spcPct val="35000"/>
              </a:spcAft>
            </a:pPr>
            <a:r>
              <a:rPr lang="en-GB" sz="1200" dirty="0" smtClean="0"/>
              <a:t>‘...."to </a:t>
            </a:r>
            <a:r>
              <a:rPr lang="en-GB" sz="1200" i="0" kern="1200" dirty="0" smtClean="0"/>
              <a:t>select</a:t>
            </a:r>
            <a:r>
              <a:rPr lang="en-GB" sz="1200" i="0" kern="1200" baseline="0" dirty="0" smtClean="0"/>
              <a:t> the most appropriate solutions”</a:t>
            </a:r>
            <a:r>
              <a:rPr lang="en-GB" sz="1200" i="0" kern="1200" dirty="0" smtClean="0"/>
              <a:t>.....</a:t>
            </a:r>
            <a:r>
              <a:rPr lang="en-GB" sz="1200" kern="1200" dirty="0" smtClean="0"/>
              <a:t>by applying </a:t>
            </a:r>
            <a:r>
              <a:rPr lang="en-GB" sz="1200" i="1" kern="1200" dirty="0" smtClean="0"/>
              <a:t>cumulatively</a:t>
            </a:r>
            <a:r>
              <a:rPr lang="en-GB" sz="1200" kern="1200" dirty="0" smtClean="0"/>
              <a:t> what has been called </a:t>
            </a:r>
            <a:r>
              <a:rPr lang="en-GB" sz="1200" i="0" kern="1200" dirty="0" smtClean="0"/>
              <a:t>"control options” </a:t>
            </a:r>
            <a:r>
              <a:rPr lang="en-GB" sz="1200" kern="1200" dirty="0" smtClean="0"/>
              <a:t>or </a:t>
            </a:r>
            <a:r>
              <a:rPr lang="en-GB" sz="1200" i="0" kern="1200" dirty="0" smtClean="0"/>
              <a:t>"control mechanisms" </a:t>
            </a:r>
            <a:r>
              <a:rPr lang="en-GB" sz="1200" kern="1200" dirty="0" smtClean="0"/>
              <a:t>in the standard.’</a:t>
            </a:r>
            <a:endParaRPr lang="en-GB" sz="1200" kern="1200" dirty="0"/>
          </a:p>
        </p:txBody>
      </p:sp>
      <p:sp>
        <p:nvSpPr>
          <p:cNvPr id="12" name="Freeform 11"/>
          <p:cNvSpPr/>
          <p:nvPr/>
        </p:nvSpPr>
        <p:spPr>
          <a:xfrm>
            <a:off x="4205388" y="2067449"/>
            <a:ext cx="2890967" cy="2756574"/>
          </a:xfrm>
          <a:custGeom>
            <a:avLst/>
            <a:gdLst>
              <a:gd name="connsiteX0" fmla="*/ 0 w 2890967"/>
              <a:gd name="connsiteY0" fmla="*/ 1378287 h 2756574"/>
              <a:gd name="connsiteX1" fmla="*/ 447979 w 2890967"/>
              <a:gd name="connsiteY1" fmla="*/ 380781 h 2756574"/>
              <a:gd name="connsiteX2" fmla="*/ 1445486 w 2890967"/>
              <a:gd name="connsiteY2" fmla="*/ 1 h 2756574"/>
              <a:gd name="connsiteX3" fmla="*/ 2442992 w 2890967"/>
              <a:gd name="connsiteY3" fmla="*/ 380783 h 2756574"/>
              <a:gd name="connsiteX4" fmla="*/ 2890968 w 2890967"/>
              <a:gd name="connsiteY4" fmla="*/ 1378290 h 2756574"/>
              <a:gd name="connsiteX5" fmla="*/ 2442990 w 2890967"/>
              <a:gd name="connsiteY5" fmla="*/ 2375796 h 2756574"/>
              <a:gd name="connsiteX6" fmla="*/ 1445483 w 2890967"/>
              <a:gd name="connsiteY6" fmla="*/ 2756577 h 2756574"/>
              <a:gd name="connsiteX7" fmla="*/ 447977 w 2890967"/>
              <a:gd name="connsiteY7" fmla="*/ 2375795 h 2756574"/>
              <a:gd name="connsiteX8" fmla="*/ 0 w 2890967"/>
              <a:gd name="connsiteY8" fmla="*/ 1378288 h 2756574"/>
              <a:gd name="connsiteX9" fmla="*/ 0 w 2890967"/>
              <a:gd name="connsiteY9" fmla="*/ 1378287 h 27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967" h="2756574">
                <a:moveTo>
                  <a:pt x="0" y="1378287"/>
                </a:moveTo>
                <a:cubicBezTo>
                  <a:pt x="0" y="1001365"/>
                  <a:pt x="161891" y="640889"/>
                  <a:pt x="447979" y="380781"/>
                </a:cubicBezTo>
                <a:cubicBezTo>
                  <a:pt x="716818" y="136357"/>
                  <a:pt x="1074023" y="1"/>
                  <a:pt x="1445486" y="1"/>
                </a:cubicBezTo>
                <a:cubicBezTo>
                  <a:pt x="1816949" y="1"/>
                  <a:pt x="2174154" y="136359"/>
                  <a:pt x="2442992" y="380783"/>
                </a:cubicBezTo>
                <a:cubicBezTo>
                  <a:pt x="2729080" y="640891"/>
                  <a:pt x="2890969" y="1001369"/>
                  <a:pt x="2890968" y="1378290"/>
                </a:cubicBezTo>
                <a:cubicBezTo>
                  <a:pt x="2890968" y="1755212"/>
                  <a:pt x="2729078" y="2115689"/>
                  <a:pt x="2442990" y="2375796"/>
                </a:cubicBezTo>
                <a:cubicBezTo>
                  <a:pt x="2174152" y="2620220"/>
                  <a:pt x="1816946" y="2756577"/>
                  <a:pt x="1445483" y="2756577"/>
                </a:cubicBezTo>
                <a:cubicBezTo>
                  <a:pt x="1074020" y="2756577"/>
                  <a:pt x="716815" y="2620220"/>
                  <a:pt x="447977" y="2375795"/>
                </a:cubicBezTo>
                <a:cubicBezTo>
                  <a:pt x="161889" y="2115687"/>
                  <a:pt x="-1" y="1755210"/>
                  <a:pt x="0" y="1378288"/>
                </a:cubicBezTo>
                <a:lnTo>
                  <a:pt x="0" y="1378287"/>
                </a:lnTo>
                <a:close/>
              </a:path>
            </a:pathLst>
          </a:custGeom>
        </p:spPr>
        <p:style>
          <a:lnRef idx="2">
            <a:schemeClr val="lt1">
              <a:hueOff val="0"/>
              <a:satOff val="0"/>
              <a:lumOff val="0"/>
              <a:alphaOff val="0"/>
            </a:schemeClr>
          </a:lnRef>
          <a:fillRef idx="1">
            <a:schemeClr val="accent1">
              <a:shade val="80000"/>
              <a:hueOff val="-137060"/>
              <a:satOff val="18965"/>
              <a:lumOff val="29002"/>
              <a:alphaOff val="0"/>
            </a:schemeClr>
          </a:fillRef>
          <a:effectRef idx="0">
            <a:schemeClr val="accent1">
              <a:shade val="80000"/>
              <a:hueOff val="-137060"/>
              <a:satOff val="18965"/>
              <a:lumOff val="29002"/>
              <a:alphaOff val="0"/>
            </a:schemeClr>
          </a:effectRef>
          <a:fontRef idx="minor">
            <a:schemeClr val="lt1"/>
          </a:fontRef>
        </p:style>
        <p:txBody>
          <a:bodyPr spcFirstLastPara="0" vert="horz" wrap="square" lIns="508716" tIns="774488" rIns="508717" bIns="774487"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tx1"/>
                </a:solidFill>
              </a:rPr>
              <a:t>‘6.2 ...obliges the manufacturer to "use one or more of the following risk control options in the priority order listed.”’</a:t>
            </a:r>
          </a:p>
          <a:p>
            <a:pPr lvl="0" algn="ctr" defTabSz="533400">
              <a:lnSpc>
                <a:spcPct val="90000"/>
              </a:lnSpc>
              <a:spcBef>
                <a:spcPct val="0"/>
              </a:spcBef>
              <a:spcAft>
                <a:spcPct val="35000"/>
              </a:spcAft>
            </a:pPr>
            <a:r>
              <a:rPr lang="en-GB" sz="1200" b="0" kern="1200" dirty="0" smtClean="0">
                <a:solidFill>
                  <a:schemeClr val="tx1"/>
                </a:solidFill>
              </a:rPr>
              <a:t>‘6.4 …indicates that further risk control measures do not need to be taken if, after applying one of the options, the risk is judged acceptable according to the criteria of the risk management plan.’</a:t>
            </a:r>
            <a:endParaRPr lang="en-GB" sz="1200" kern="1200" dirty="0"/>
          </a:p>
        </p:txBody>
      </p:sp>
      <p:sp>
        <p:nvSpPr>
          <p:cNvPr id="4" name="Title 3"/>
          <p:cNvSpPr>
            <a:spLocks noGrp="1"/>
          </p:cNvSpPr>
          <p:nvPr>
            <p:ph type="title"/>
          </p:nvPr>
        </p:nvSpPr>
        <p:spPr/>
        <p:txBody>
          <a:bodyPr/>
          <a:lstStyle/>
          <a:p>
            <a:r>
              <a:rPr lang="en-GB" sz="2800" dirty="0" smtClean="0"/>
              <a:t>Deviation #5</a:t>
            </a:r>
            <a:endParaRPr lang="en-GB" sz="28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566181" cy="523220"/>
          </a:xfrm>
          <a:prstGeom prst="rect">
            <a:avLst/>
          </a:prstGeom>
          <a:noFill/>
        </p:spPr>
        <p:txBody>
          <a:bodyPr wrap="none" rtlCol="0">
            <a:spAutoFit/>
          </a:bodyPr>
          <a:lstStyle/>
          <a:p>
            <a:r>
              <a:rPr lang="en-GB" dirty="0" smtClean="0"/>
              <a:t>MDD</a:t>
            </a:r>
          </a:p>
          <a:p>
            <a:r>
              <a:rPr lang="en-GB" dirty="0" smtClean="0"/>
              <a:t>IVD</a:t>
            </a:r>
            <a:endParaRPr lang="en-GB" dirty="0"/>
          </a:p>
        </p:txBody>
      </p:sp>
      <p:cxnSp>
        <p:nvCxnSpPr>
          <p:cNvPr id="8" name="Straight Arrow Connector 7"/>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22729" y="129093"/>
          <a:ext cx="8638391" cy="493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sz="2800" dirty="0" smtClean="0"/>
              <a:t>Deviation #6</a:t>
            </a:r>
            <a:endParaRPr lang="en-GB" sz="28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566181" cy="523220"/>
          </a:xfrm>
          <a:prstGeom prst="rect">
            <a:avLst/>
          </a:prstGeom>
          <a:noFill/>
        </p:spPr>
        <p:txBody>
          <a:bodyPr wrap="none" rtlCol="0">
            <a:spAutoFit/>
          </a:bodyPr>
          <a:lstStyle/>
          <a:p>
            <a:r>
              <a:rPr lang="en-GB" dirty="0" smtClean="0"/>
              <a:t>MDD</a:t>
            </a:r>
          </a:p>
          <a:p>
            <a:r>
              <a:rPr lang="en-GB" dirty="0" smtClean="0"/>
              <a:t>IVD</a:t>
            </a:r>
            <a:endParaRPr lang="en-GB" dirty="0"/>
          </a:p>
        </p:txBody>
      </p:sp>
      <p:cxnSp>
        <p:nvCxnSpPr>
          <p:cNvPr id="8" name="Straight Arrow Connector 7"/>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Title 14"/>
          <p:cNvSpPr>
            <a:spLocks noGrp="1"/>
          </p:cNvSpPr>
          <p:nvPr>
            <p:ph type="title"/>
          </p:nvPr>
        </p:nvSpPr>
        <p:spPr/>
        <p:txBody>
          <a:bodyPr/>
          <a:lstStyle/>
          <a:p>
            <a:r>
              <a:rPr lang="en-GB" sz="2800" dirty="0" smtClean="0"/>
              <a:t>Have risks been designed out if possible?</a:t>
            </a:r>
            <a:endParaRPr lang="en-GB" sz="2800" dirty="0"/>
          </a:p>
        </p:txBody>
      </p:sp>
      <p:graphicFrame>
        <p:nvGraphicFramePr>
          <p:cNvPr id="6" name="Table 5"/>
          <p:cNvGraphicFramePr>
            <a:graphicFrameLocks noGrp="1"/>
          </p:cNvGraphicFramePr>
          <p:nvPr/>
        </p:nvGraphicFramePr>
        <p:xfrm>
          <a:off x="212924" y="899886"/>
          <a:ext cx="8684332" cy="2825924"/>
        </p:xfrm>
        <a:graphic>
          <a:graphicData uri="http://schemas.openxmlformats.org/drawingml/2006/table">
            <a:tbl>
              <a:tblPr firstRow="1" bandRow="1">
                <a:tableStyleId>{5C22544A-7EE6-4342-B048-85BDC9FD1C3A}</a:tableStyleId>
              </a:tblPr>
              <a:tblGrid>
                <a:gridCol w="861133"/>
                <a:gridCol w="1132114"/>
                <a:gridCol w="1480458"/>
                <a:gridCol w="754742"/>
                <a:gridCol w="899886"/>
                <a:gridCol w="362857"/>
                <a:gridCol w="377372"/>
                <a:gridCol w="420914"/>
                <a:gridCol w="1248229"/>
                <a:gridCol w="391885"/>
                <a:gridCol w="362857"/>
                <a:gridCol w="391885"/>
              </a:tblGrid>
              <a:tr h="493493">
                <a:tc rowSpan="2">
                  <a:txBody>
                    <a:bodyPr/>
                    <a:lstStyle/>
                    <a:p>
                      <a:pPr algn="ctr"/>
                      <a:r>
                        <a:rPr lang="en-GB" sz="1400" b="0" dirty="0" smtClean="0">
                          <a:solidFill>
                            <a:schemeClr val="tx1"/>
                          </a:solidFill>
                          <a:latin typeface="Tahoma" pitchFamily="34" charset="0"/>
                          <a:cs typeface="Tahoma" pitchFamily="34" charset="0"/>
                        </a:rPr>
                        <a:t>Part Number</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sz="1400" b="0" dirty="0" smtClean="0">
                          <a:solidFill>
                            <a:schemeClr val="tx1"/>
                          </a:solidFill>
                          <a:latin typeface="Tahoma" pitchFamily="34" charset="0"/>
                          <a:cs typeface="Tahoma" pitchFamily="34" charset="0"/>
                        </a:rPr>
                        <a:t>Failure Mode</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sz="1400" b="0" dirty="0" smtClean="0">
                          <a:solidFill>
                            <a:schemeClr val="tx1"/>
                          </a:solidFill>
                          <a:latin typeface="Tahoma" pitchFamily="34" charset="0"/>
                          <a:cs typeface="Tahoma" pitchFamily="34" charset="0"/>
                        </a:rPr>
                        <a:t>Cause of Failure</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sz="1400" b="0" dirty="0" smtClean="0">
                          <a:solidFill>
                            <a:schemeClr val="tx1"/>
                          </a:solidFill>
                          <a:latin typeface="Tahoma" pitchFamily="34" charset="0"/>
                          <a:cs typeface="Tahoma" pitchFamily="34" charset="0"/>
                        </a:rPr>
                        <a:t>Local Effect</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sz="1400" b="0" dirty="0" smtClean="0">
                          <a:solidFill>
                            <a:schemeClr val="tx1"/>
                          </a:solidFill>
                          <a:latin typeface="Tahoma" pitchFamily="34" charset="0"/>
                          <a:cs typeface="Tahoma" pitchFamily="34" charset="0"/>
                        </a:rPr>
                        <a:t>System Effect</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GB" sz="1400" b="0" dirty="0" smtClean="0">
                          <a:solidFill>
                            <a:schemeClr val="tx1"/>
                          </a:solidFill>
                          <a:latin typeface="Tahoma" pitchFamily="34" charset="0"/>
                          <a:cs typeface="Tahoma" pitchFamily="34" charset="0"/>
                        </a:rPr>
                        <a:t>Initial Rating</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rowSpan="2">
                  <a:txBody>
                    <a:bodyPr/>
                    <a:lstStyle/>
                    <a:p>
                      <a:pPr algn="ctr"/>
                      <a:r>
                        <a:rPr lang="en-GB" sz="1400" b="0" dirty="0" smtClean="0">
                          <a:solidFill>
                            <a:schemeClr val="tx1"/>
                          </a:solidFill>
                          <a:latin typeface="Tahoma" pitchFamily="34" charset="0"/>
                          <a:cs typeface="Tahoma" pitchFamily="34" charset="0"/>
                        </a:rPr>
                        <a:t>Risk Reduction Action</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GB" sz="1400" b="0" dirty="0" smtClean="0">
                          <a:solidFill>
                            <a:schemeClr val="tx1"/>
                          </a:solidFill>
                          <a:latin typeface="Tahoma" pitchFamily="34" charset="0"/>
                          <a:cs typeface="Tahoma" pitchFamily="34" charset="0"/>
                        </a:rPr>
                        <a:t>Updated Rating</a:t>
                      </a:r>
                      <a:endParaRPr lang="en-GB" sz="14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r>
              <a:tr h="43599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400" dirty="0" smtClean="0">
                          <a:latin typeface="Tahoma" pitchFamily="34" charset="0"/>
                          <a:cs typeface="Tahoma" pitchFamily="34" charset="0"/>
                        </a:rPr>
                        <a:t>SEV</a:t>
                      </a:r>
                      <a:endParaRPr lang="en-GB" sz="14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smtClean="0">
                          <a:latin typeface="Tahoma" pitchFamily="34" charset="0"/>
                          <a:cs typeface="Tahoma" pitchFamily="34" charset="0"/>
                        </a:rPr>
                        <a:t>PRO</a:t>
                      </a:r>
                      <a:endParaRPr lang="en-GB" sz="14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smtClean="0">
                          <a:latin typeface="Tahoma" pitchFamily="34" charset="0"/>
                          <a:cs typeface="Tahoma" pitchFamily="34" charset="0"/>
                        </a:rPr>
                        <a:t>RPN</a:t>
                      </a:r>
                      <a:endParaRPr lang="en-GB" sz="14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a:p>
                  </a:txBody>
                  <a:tcPr/>
                </a:tc>
                <a:tc>
                  <a:txBody>
                    <a:bodyPr/>
                    <a:lstStyle/>
                    <a:p>
                      <a:pPr algn="ctr"/>
                      <a:r>
                        <a:rPr lang="en-GB" sz="1400" dirty="0" smtClean="0">
                          <a:latin typeface="Tahoma" pitchFamily="34" charset="0"/>
                          <a:cs typeface="Tahoma" pitchFamily="34" charset="0"/>
                        </a:rPr>
                        <a:t>SEV</a:t>
                      </a:r>
                      <a:endParaRPr lang="en-GB" sz="14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smtClean="0">
                          <a:latin typeface="Tahoma" pitchFamily="34" charset="0"/>
                          <a:cs typeface="Tahoma" pitchFamily="34" charset="0"/>
                        </a:rPr>
                        <a:t>PRO</a:t>
                      </a:r>
                      <a:endParaRPr lang="en-GB" sz="14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smtClean="0">
                          <a:latin typeface="Tahoma" pitchFamily="34" charset="0"/>
                          <a:cs typeface="Tahoma" pitchFamily="34" charset="0"/>
                        </a:rPr>
                        <a:t>RPN</a:t>
                      </a:r>
                      <a:endParaRPr lang="en-GB" sz="14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871766">
                <a:tc>
                  <a:txBody>
                    <a:bodyPr/>
                    <a:lstStyle/>
                    <a:p>
                      <a:r>
                        <a:rPr lang="en-GB" sz="1400" dirty="0" smtClean="0">
                          <a:latin typeface="Tahoma" pitchFamily="34" charset="0"/>
                          <a:cs typeface="Tahoma" pitchFamily="34" charset="0"/>
                        </a:rPr>
                        <a:t>Mesh</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Suture pulls out on the edge</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Design of mesh / cutting </a:t>
                      </a:r>
                      <a:r>
                        <a:rPr lang="en-GB" sz="1400" baseline="0" dirty="0" smtClean="0">
                          <a:latin typeface="Tahoma" pitchFamily="34" charset="0"/>
                          <a:cs typeface="Tahoma" pitchFamily="34" charset="0"/>
                        </a:rPr>
                        <a:t>edge</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Failed repair</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Revision</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7</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5</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35</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IFU</a:t>
                      </a:r>
                      <a:r>
                        <a:rPr lang="en-GB" sz="1400" baseline="0" dirty="0" smtClean="0">
                          <a:latin typeface="Tahoma" pitchFamily="34" charset="0"/>
                          <a:cs typeface="Tahoma" pitchFamily="34" charset="0"/>
                        </a:rPr>
                        <a:t> instructs not to cut mesh and not to place sutures closer than 5mm to edge</a:t>
                      </a:r>
                    </a:p>
                    <a:p>
                      <a:endParaRPr lang="en-GB" sz="1400" dirty="0" smtClean="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7</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3</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latin typeface="Tahoma" pitchFamily="34" charset="0"/>
                          <a:cs typeface="Tahoma" pitchFamily="34" charset="0"/>
                        </a:rPr>
                        <a:t>21</a:t>
                      </a:r>
                      <a:endParaRPr lang="en-GB" sz="14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Oval 7"/>
          <p:cNvSpPr/>
          <p:nvPr/>
        </p:nvSpPr>
        <p:spPr>
          <a:xfrm>
            <a:off x="6316460" y="1576971"/>
            <a:ext cx="1548000" cy="2268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Line Callout 1 8"/>
          <p:cNvSpPr/>
          <p:nvPr/>
        </p:nvSpPr>
        <p:spPr>
          <a:xfrm>
            <a:off x="1074057" y="3883251"/>
            <a:ext cx="5384801" cy="819380"/>
          </a:xfrm>
          <a:prstGeom prst="borderCallout1">
            <a:avLst>
              <a:gd name="adj1" fmla="val -740"/>
              <a:gd name="adj2" fmla="val 49827"/>
              <a:gd name="adj3" fmla="val -137634"/>
              <a:gd name="adj4" fmla="val 97305"/>
            </a:avLst>
          </a:prstGeom>
          <a:ln w="254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Risks must be designed out if possible.  Risk control options must be applied until risks have been reduced as much as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088379" y="129093"/>
            <a:ext cx="5151878" cy="4939102"/>
          </a:xfrm>
          <a:custGeom>
            <a:avLst/>
            <a:gdLst>
              <a:gd name="connsiteX0" fmla="*/ 0 w 5151878"/>
              <a:gd name="connsiteY0" fmla="*/ 2469551 h 4939102"/>
              <a:gd name="connsiteX1" fmla="*/ 793281 w 5151878"/>
              <a:gd name="connsiteY1" fmla="*/ 686891 h 4939102"/>
              <a:gd name="connsiteX2" fmla="*/ 2575943 w 5151878"/>
              <a:gd name="connsiteY2" fmla="*/ 3 h 4939102"/>
              <a:gd name="connsiteX3" fmla="*/ 4358604 w 5151878"/>
              <a:gd name="connsiteY3" fmla="*/ 686896 h 4939102"/>
              <a:gd name="connsiteX4" fmla="*/ 5151880 w 5151878"/>
              <a:gd name="connsiteY4" fmla="*/ 2469559 h 4939102"/>
              <a:gd name="connsiteX5" fmla="*/ 4358601 w 5151878"/>
              <a:gd name="connsiteY5" fmla="*/ 4252220 h 4939102"/>
              <a:gd name="connsiteX6" fmla="*/ 2575939 w 5151878"/>
              <a:gd name="connsiteY6" fmla="*/ 4939110 h 4939102"/>
              <a:gd name="connsiteX7" fmla="*/ 793278 w 5151878"/>
              <a:gd name="connsiteY7" fmla="*/ 4252218 h 4939102"/>
              <a:gd name="connsiteX8" fmla="*/ 1 w 5151878"/>
              <a:gd name="connsiteY8" fmla="*/ 2469556 h 4939102"/>
              <a:gd name="connsiteX9" fmla="*/ 0 w 5151878"/>
              <a:gd name="connsiteY9" fmla="*/ 2469551 h 49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1878" h="4939102">
                <a:moveTo>
                  <a:pt x="0" y="2469551"/>
                </a:moveTo>
                <a:cubicBezTo>
                  <a:pt x="1" y="1796524"/>
                  <a:pt x="286522" y="1152653"/>
                  <a:pt x="793281" y="686891"/>
                </a:cubicBezTo>
                <a:cubicBezTo>
                  <a:pt x="1272870" y="246100"/>
                  <a:pt x="1911561" y="2"/>
                  <a:pt x="2575943" y="3"/>
                </a:cubicBezTo>
                <a:cubicBezTo>
                  <a:pt x="3240326" y="4"/>
                  <a:pt x="3879016" y="246103"/>
                  <a:pt x="4358604" y="686896"/>
                </a:cubicBezTo>
                <a:cubicBezTo>
                  <a:pt x="4865361" y="1152660"/>
                  <a:pt x="5151881" y="1796532"/>
                  <a:pt x="5151880" y="2469559"/>
                </a:cubicBezTo>
                <a:cubicBezTo>
                  <a:pt x="5151880" y="3142586"/>
                  <a:pt x="4865359" y="3786457"/>
                  <a:pt x="4358601" y="4252220"/>
                </a:cubicBezTo>
                <a:cubicBezTo>
                  <a:pt x="3879012" y="4693012"/>
                  <a:pt x="3240322" y="4939110"/>
                  <a:pt x="2575939" y="4939110"/>
                </a:cubicBezTo>
                <a:cubicBezTo>
                  <a:pt x="1911556" y="4939110"/>
                  <a:pt x="1272866" y="4693011"/>
                  <a:pt x="793278" y="4252218"/>
                </a:cubicBezTo>
                <a:cubicBezTo>
                  <a:pt x="286521" y="3786454"/>
                  <a:pt x="0" y="3142582"/>
                  <a:pt x="1" y="2469556"/>
                </a:cubicBezTo>
                <a:cubicBezTo>
                  <a:pt x="1" y="2469554"/>
                  <a:pt x="0" y="2469553"/>
                  <a:pt x="0" y="2469551"/>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23139" tIns="470000" rIns="1323139" bIns="3828591"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‘....users shall be informed about the residual risks. This indicates that....the information given to the users does not reduce the (residual) risk any further.’</a:t>
            </a:r>
            <a:endParaRPr lang="en-GB" sz="1400" kern="1200" dirty="0"/>
          </a:p>
        </p:txBody>
      </p:sp>
      <p:sp>
        <p:nvSpPr>
          <p:cNvPr id="12" name="Freeform 11"/>
          <p:cNvSpPr/>
          <p:nvPr/>
        </p:nvSpPr>
        <p:spPr>
          <a:xfrm>
            <a:off x="4205388" y="2067449"/>
            <a:ext cx="2890967" cy="2756574"/>
          </a:xfrm>
          <a:custGeom>
            <a:avLst/>
            <a:gdLst>
              <a:gd name="connsiteX0" fmla="*/ 0 w 2890967"/>
              <a:gd name="connsiteY0" fmla="*/ 1378287 h 2756574"/>
              <a:gd name="connsiteX1" fmla="*/ 447979 w 2890967"/>
              <a:gd name="connsiteY1" fmla="*/ 380781 h 2756574"/>
              <a:gd name="connsiteX2" fmla="*/ 1445486 w 2890967"/>
              <a:gd name="connsiteY2" fmla="*/ 1 h 2756574"/>
              <a:gd name="connsiteX3" fmla="*/ 2442992 w 2890967"/>
              <a:gd name="connsiteY3" fmla="*/ 380783 h 2756574"/>
              <a:gd name="connsiteX4" fmla="*/ 2890968 w 2890967"/>
              <a:gd name="connsiteY4" fmla="*/ 1378290 h 2756574"/>
              <a:gd name="connsiteX5" fmla="*/ 2442990 w 2890967"/>
              <a:gd name="connsiteY5" fmla="*/ 2375796 h 2756574"/>
              <a:gd name="connsiteX6" fmla="*/ 1445483 w 2890967"/>
              <a:gd name="connsiteY6" fmla="*/ 2756577 h 2756574"/>
              <a:gd name="connsiteX7" fmla="*/ 447977 w 2890967"/>
              <a:gd name="connsiteY7" fmla="*/ 2375795 h 2756574"/>
              <a:gd name="connsiteX8" fmla="*/ 0 w 2890967"/>
              <a:gd name="connsiteY8" fmla="*/ 1378288 h 2756574"/>
              <a:gd name="connsiteX9" fmla="*/ 0 w 2890967"/>
              <a:gd name="connsiteY9" fmla="*/ 1378287 h 27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967" h="2756574">
                <a:moveTo>
                  <a:pt x="0" y="1378287"/>
                </a:moveTo>
                <a:cubicBezTo>
                  <a:pt x="0" y="1001365"/>
                  <a:pt x="161891" y="640889"/>
                  <a:pt x="447979" y="380781"/>
                </a:cubicBezTo>
                <a:cubicBezTo>
                  <a:pt x="716818" y="136357"/>
                  <a:pt x="1074023" y="1"/>
                  <a:pt x="1445486" y="1"/>
                </a:cubicBezTo>
                <a:cubicBezTo>
                  <a:pt x="1816949" y="1"/>
                  <a:pt x="2174154" y="136359"/>
                  <a:pt x="2442992" y="380783"/>
                </a:cubicBezTo>
                <a:cubicBezTo>
                  <a:pt x="2729080" y="640891"/>
                  <a:pt x="2890969" y="1001369"/>
                  <a:pt x="2890968" y="1378290"/>
                </a:cubicBezTo>
                <a:cubicBezTo>
                  <a:pt x="2890968" y="1755212"/>
                  <a:pt x="2729078" y="2115689"/>
                  <a:pt x="2442990" y="2375796"/>
                </a:cubicBezTo>
                <a:cubicBezTo>
                  <a:pt x="2174152" y="2620220"/>
                  <a:pt x="1816946" y="2756577"/>
                  <a:pt x="1445483" y="2756577"/>
                </a:cubicBezTo>
                <a:cubicBezTo>
                  <a:pt x="1074020" y="2756577"/>
                  <a:pt x="716815" y="2620220"/>
                  <a:pt x="447977" y="2375795"/>
                </a:cubicBezTo>
                <a:cubicBezTo>
                  <a:pt x="161889" y="2115687"/>
                  <a:pt x="-1" y="1755210"/>
                  <a:pt x="0" y="1378288"/>
                </a:cubicBezTo>
                <a:lnTo>
                  <a:pt x="0" y="1378287"/>
                </a:lnTo>
                <a:close/>
              </a:path>
            </a:pathLst>
          </a:custGeom>
        </p:spPr>
        <p:style>
          <a:lnRef idx="2">
            <a:schemeClr val="lt1">
              <a:hueOff val="0"/>
              <a:satOff val="0"/>
              <a:lumOff val="0"/>
              <a:alphaOff val="0"/>
            </a:schemeClr>
          </a:lnRef>
          <a:fillRef idx="1">
            <a:schemeClr val="accent1">
              <a:shade val="80000"/>
              <a:hueOff val="-137060"/>
              <a:satOff val="18965"/>
              <a:lumOff val="29002"/>
              <a:alphaOff val="0"/>
            </a:schemeClr>
          </a:fillRef>
          <a:effectRef idx="0">
            <a:schemeClr val="accent1">
              <a:shade val="80000"/>
              <a:hueOff val="-137060"/>
              <a:satOff val="18965"/>
              <a:lumOff val="29002"/>
              <a:alphaOff val="0"/>
            </a:schemeClr>
          </a:effectRef>
          <a:fontRef idx="minor">
            <a:schemeClr val="lt1"/>
          </a:fontRef>
        </p:style>
        <p:txBody>
          <a:bodyPr spcFirstLastPara="0" vert="horz" wrap="square" lIns="522940" tIns="788712" rIns="522941" bIns="788711"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‘2.15 &amp; 6.4 …residual risk</a:t>
            </a:r>
            <a:r>
              <a:rPr lang="en-GB" sz="1400" b="0" kern="1200" baseline="0" dirty="0" smtClean="0">
                <a:solidFill>
                  <a:schemeClr val="tx1"/>
                </a:solidFill>
              </a:rPr>
              <a:t> is </a:t>
            </a:r>
            <a:r>
              <a:rPr lang="en-GB" sz="1400" b="0" kern="1200" dirty="0" smtClean="0">
                <a:solidFill>
                  <a:schemeClr val="tx1"/>
                </a:solidFill>
              </a:rPr>
              <a:t>defined as the risk remaining after application of</a:t>
            </a:r>
            <a:r>
              <a:rPr lang="en-GB" sz="1400" b="0" kern="1200" baseline="0" dirty="0" smtClean="0">
                <a:solidFill>
                  <a:schemeClr val="tx1"/>
                </a:solidFill>
              </a:rPr>
              <a:t> </a:t>
            </a:r>
            <a:r>
              <a:rPr lang="en-GB" sz="1400" b="0" kern="1200" dirty="0" smtClean="0">
                <a:solidFill>
                  <a:schemeClr val="tx1"/>
                </a:solidFill>
              </a:rPr>
              <a:t>risk control measures.’</a:t>
            </a:r>
          </a:p>
          <a:p>
            <a:pPr lvl="0" algn="ctr" defTabSz="622300">
              <a:lnSpc>
                <a:spcPct val="90000"/>
              </a:lnSpc>
              <a:spcBef>
                <a:spcPct val="0"/>
              </a:spcBef>
              <a:spcAft>
                <a:spcPct val="35000"/>
              </a:spcAft>
            </a:pPr>
            <a:r>
              <a:rPr lang="en-GB" sz="1400" b="0" kern="1200" dirty="0" smtClean="0">
                <a:solidFill>
                  <a:schemeClr val="tx1"/>
                </a:solidFill>
              </a:rPr>
              <a:t> ‘6.2 …regards "information for safety" to be a control option.’</a:t>
            </a:r>
            <a:endParaRPr lang="en-GB" sz="1400" kern="1200" dirty="0"/>
          </a:p>
        </p:txBody>
      </p:sp>
      <p:sp>
        <p:nvSpPr>
          <p:cNvPr id="4" name="Title 3"/>
          <p:cNvSpPr>
            <a:spLocks noGrp="1"/>
          </p:cNvSpPr>
          <p:nvPr>
            <p:ph type="title"/>
          </p:nvPr>
        </p:nvSpPr>
        <p:spPr/>
        <p:txBody>
          <a:bodyPr/>
          <a:lstStyle/>
          <a:p>
            <a:r>
              <a:rPr lang="en-GB" sz="2800" dirty="0" smtClean="0"/>
              <a:t>Deviation #7</a:t>
            </a:r>
            <a:endParaRPr lang="en-GB" sz="28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566181" cy="523220"/>
          </a:xfrm>
          <a:prstGeom prst="rect">
            <a:avLst/>
          </a:prstGeom>
          <a:noFill/>
        </p:spPr>
        <p:txBody>
          <a:bodyPr wrap="none" rtlCol="0">
            <a:spAutoFit/>
          </a:bodyPr>
          <a:lstStyle/>
          <a:p>
            <a:r>
              <a:rPr lang="en-GB" dirty="0" smtClean="0"/>
              <a:t>MDD</a:t>
            </a:r>
          </a:p>
          <a:p>
            <a:r>
              <a:rPr lang="en-GB" dirty="0" smtClean="0"/>
              <a:t>IVD</a:t>
            </a:r>
            <a:endParaRPr lang="en-GB" dirty="0"/>
          </a:p>
        </p:txBody>
      </p:sp>
      <p:cxnSp>
        <p:nvCxnSpPr>
          <p:cNvPr id="8" name="Straight Arrow Connector 7"/>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Title 14"/>
          <p:cNvSpPr>
            <a:spLocks noGrp="1"/>
          </p:cNvSpPr>
          <p:nvPr>
            <p:ph type="title"/>
          </p:nvPr>
        </p:nvSpPr>
        <p:spPr>
          <a:xfrm>
            <a:off x="333829" y="285753"/>
            <a:ext cx="8461827" cy="360336"/>
          </a:xfrm>
        </p:spPr>
        <p:txBody>
          <a:bodyPr/>
          <a:lstStyle/>
          <a:p>
            <a:r>
              <a:rPr lang="en-GB" sz="2800" dirty="0" smtClean="0"/>
              <a:t>Have residual risks been incorrectly reduced?</a:t>
            </a:r>
            <a:endParaRPr lang="en-GB" sz="2800" dirty="0"/>
          </a:p>
        </p:txBody>
      </p:sp>
      <p:graphicFrame>
        <p:nvGraphicFramePr>
          <p:cNvPr id="4" name="Table 3"/>
          <p:cNvGraphicFramePr>
            <a:graphicFrameLocks noGrp="1"/>
          </p:cNvGraphicFramePr>
          <p:nvPr/>
        </p:nvGraphicFramePr>
        <p:xfrm>
          <a:off x="595085" y="1117135"/>
          <a:ext cx="7852228" cy="2743671"/>
        </p:xfrm>
        <a:graphic>
          <a:graphicData uri="http://schemas.openxmlformats.org/drawingml/2006/table">
            <a:tbl>
              <a:tblPr firstRow="1" bandRow="1">
                <a:tableStyleId>{5C22544A-7EE6-4342-B048-85BDC9FD1C3A}</a:tableStyleId>
              </a:tblPr>
              <a:tblGrid>
                <a:gridCol w="1176556"/>
                <a:gridCol w="1397963"/>
                <a:gridCol w="1036693"/>
                <a:gridCol w="424101"/>
                <a:gridCol w="439811"/>
                <a:gridCol w="581175"/>
                <a:gridCol w="1429380"/>
                <a:gridCol w="439811"/>
                <a:gridCol w="471223"/>
                <a:gridCol w="455515"/>
              </a:tblGrid>
              <a:tr h="685918">
                <a:tc rowSpan="2">
                  <a:txBody>
                    <a:bodyPr/>
                    <a:lstStyle/>
                    <a:p>
                      <a:pPr algn="ctr"/>
                      <a:r>
                        <a:rPr lang="en-GB" sz="1600" b="0" dirty="0" smtClean="0">
                          <a:solidFill>
                            <a:schemeClr val="tx1"/>
                          </a:solidFill>
                          <a:latin typeface="Tahoma" pitchFamily="34" charset="0"/>
                          <a:cs typeface="Tahoma" pitchFamily="34" charset="0"/>
                        </a:rPr>
                        <a:t>Device</a:t>
                      </a:r>
                      <a:endParaRPr lang="en-GB" sz="16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sz="1600" b="0" dirty="0" smtClean="0">
                          <a:solidFill>
                            <a:schemeClr val="tx1"/>
                          </a:solidFill>
                          <a:latin typeface="Tahoma" pitchFamily="34" charset="0"/>
                          <a:cs typeface="Tahoma" pitchFamily="34" charset="0"/>
                        </a:rPr>
                        <a:t>Failure Mode</a:t>
                      </a:r>
                      <a:endParaRPr lang="en-GB" sz="16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sz="1600" b="0" dirty="0" smtClean="0">
                          <a:solidFill>
                            <a:schemeClr val="tx1"/>
                          </a:solidFill>
                          <a:latin typeface="Tahoma" pitchFamily="34" charset="0"/>
                          <a:cs typeface="Tahoma" pitchFamily="34" charset="0"/>
                        </a:rPr>
                        <a:t>Effect</a:t>
                      </a:r>
                      <a:endParaRPr lang="en-GB" sz="16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GB" sz="1600" b="0" dirty="0" smtClean="0">
                          <a:solidFill>
                            <a:schemeClr val="tx1"/>
                          </a:solidFill>
                          <a:latin typeface="Tahoma" pitchFamily="34" charset="0"/>
                          <a:cs typeface="Tahoma" pitchFamily="34" charset="0"/>
                        </a:rPr>
                        <a:t>Initial Rating</a:t>
                      </a:r>
                      <a:endParaRPr lang="en-GB" sz="16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rowSpan="2">
                  <a:txBody>
                    <a:bodyPr/>
                    <a:lstStyle/>
                    <a:p>
                      <a:pPr algn="ctr"/>
                      <a:r>
                        <a:rPr lang="en-GB" sz="1600" b="0" dirty="0" smtClean="0">
                          <a:solidFill>
                            <a:schemeClr val="tx1"/>
                          </a:solidFill>
                          <a:latin typeface="Tahoma" pitchFamily="34" charset="0"/>
                          <a:cs typeface="Tahoma" pitchFamily="34" charset="0"/>
                        </a:rPr>
                        <a:t>Risk Control</a:t>
                      </a:r>
                      <a:endParaRPr lang="en-GB" sz="16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GB" sz="1600" b="0" dirty="0" smtClean="0">
                          <a:solidFill>
                            <a:schemeClr val="tx1"/>
                          </a:solidFill>
                          <a:latin typeface="Tahoma" pitchFamily="34" charset="0"/>
                          <a:cs typeface="Tahoma" pitchFamily="34" charset="0"/>
                        </a:rPr>
                        <a:t>Updated Rating</a:t>
                      </a:r>
                      <a:endParaRPr lang="en-GB" sz="1600" b="0" dirty="0">
                        <a:solidFill>
                          <a:schemeClr val="tx1"/>
                        </a:solidFill>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r>
              <a:tr h="68591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600" dirty="0" smtClean="0">
                          <a:latin typeface="Tahoma" pitchFamily="34" charset="0"/>
                          <a:cs typeface="Tahoma" pitchFamily="34" charset="0"/>
                        </a:rPr>
                        <a:t>SEV</a:t>
                      </a:r>
                      <a:endParaRPr lang="en-GB" sz="16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dirty="0" smtClean="0">
                          <a:latin typeface="Tahoma" pitchFamily="34" charset="0"/>
                          <a:cs typeface="Tahoma" pitchFamily="34" charset="0"/>
                        </a:rPr>
                        <a:t>PRO</a:t>
                      </a:r>
                      <a:endParaRPr lang="en-GB" sz="16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dirty="0" smtClean="0">
                          <a:latin typeface="Tahoma" pitchFamily="34" charset="0"/>
                          <a:cs typeface="Tahoma" pitchFamily="34" charset="0"/>
                        </a:rPr>
                        <a:t>RPN</a:t>
                      </a:r>
                      <a:endParaRPr lang="en-GB" sz="16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a:p>
                  </a:txBody>
                  <a:tcPr/>
                </a:tc>
                <a:tc>
                  <a:txBody>
                    <a:bodyPr/>
                    <a:lstStyle/>
                    <a:p>
                      <a:pPr algn="ctr"/>
                      <a:r>
                        <a:rPr lang="en-GB" sz="1600" dirty="0" smtClean="0">
                          <a:latin typeface="Tahoma" pitchFamily="34" charset="0"/>
                          <a:cs typeface="Tahoma" pitchFamily="34" charset="0"/>
                        </a:rPr>
                        <a:t>SEV</a:t>
                      </a:r>
                      <a:endParaRPr lang="en-GB" sz="16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dirty="0" smtClean="0">
                          <a:latin typeface="Tahoma" pitchFamily="34" charset="0"/>
                          <a:cs typeface="Tahoma" pitchFamily="34" charset="0"/>
                        </a:rPr>
                        <a:t>PRO</a:t>
                      </a:r>
                      <a:endParaRPr lang="en-GB" sz="16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dirty="0" smtClean="0">
                          <a:latin typeface="Tahoma" pitchFamily="34" charset="0"/>
                          <a:cs typeface="Tahoma" pitchFamily="34" charset="0"/>
                        </a:rPr>
                        <a:t>RPN</a:t>
                      </a:r>
                      <a:endParaRPr lang="en-GB" sz="1600" dirty="0">
                        <a:latin typeface="Tahoma" pitchFamily="34" charset="0"/>
                        <a:cs typeface="Tahoma" pitchFamily="34" charset="0"/>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371835">
                <a:tc>
                  <a:txBody>
                    <a:bodyPr/>
                    <a:lstStyle/>
                    <a:p>
                      <a:r>
                        <a:rPr lang="en-GB" sz="1600" dirty="0" smtClean="0">
                          <a:latin typeface="Tahoma" pitchFamily="34" charset="0"/>
                          <a:cs typeface="Tahoma" pitchFamily="34" charset="0"/>
                        </a:rPr>
                        <a:t>Implant</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Emboli</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Death</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4</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3</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12</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IFU warning</a:t>
                      </a:r>
                    </a:p>
                    <a:p>
                      <a:endParaRPr lang="en-GB" sz="1600" dirty="0" smtClean="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4</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1</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latin typeface="Tahoma" pitchFamily="34" charset="0"/>
                          <a:cs typeface="Tahoma" pitchFamily="34" charset="0"/>
                        </a:rPr>
                        <a:t>4</a:t>
                      </a:r>
                      <a:endParaRPr lang="en-GB" sz="1600" dirty="0">
                        <a:latin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Oval 4"/>
          <p:cNvSpPr/>
          <p:nvPr/>
        </p:nvSpPr>
        <p:spPr>
          <a:xfrm>
            <a:off x="4537827" y="2394862"/>
            <a:ext cx="576000" cy="576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7443143" y="2394862"/>
            <a:ext cx="576000" cy="5760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Line Callout 1 7"/>
          <p:cNvSpPr/>
          <p:nvPr/>
        </p:nvSpPr>
        <p:spPr>
          <a:xfrm>
            <a:off x="5113827" y="3999363"/>
            <a:ext cx="2578745" cy="819380"/>
          </a:xfrm>
          <a:prstGeom prst="borderCallout1">
            <a:avLst>
              <a:gd name="adj1" fmla="val -740"/>
              <a:gd name="adj2" fmla="val 49827"/>
              <a:gd name="adj3" fmla="val -125234"/>
              <a:gd name="adj4" fmla="val -9397"/>
            </a:avLst>
          </a:prstGeom>
          <a:ln w="254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A warning does not reduce the probability of occurrence of an emboli.</a:t>
            </a:r>
          </a:p>
        </p:txBody>
      </p:sp>
      <p:cxnSp>
        <p:nvCxnSpPr>
          <p:cNvPr id="9" name="Straight Connector 8"/>
          <p:cNvCxnSpPr>
            <a:endCxn id="8" idx="3"/>
          </p:cNvCxnSpPr>
          <p:nvPr/>
        </p:nvCxnSpPr>
        <p:spPr>
          <a:xfrm flipH="1">
            <a:off x="6403200" y="2970862"/>
            <a:ext cx="1289372" cy="1028501"/>
          </a:xfrm>
          <a:prstGeom prst="line">
            <a:avLst/>
          </a:prstGeom>
          <a:ln w="25400">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smtClean="0"/>
              <a:t>Harmonised Standard – EN ISO 14971:2012</a:t>
            </a:r>
            <a:endParaRPr lang="en-GB" sz="2800" dirty="0"/>
          </a:p>
        </p:txBody>
      </p:sp>
      <p:sp>
        <p:nvSpPr>
          <p:cNvPr id="5" name="Content Placeholder 4"/>
          <p:cNvSpPr>
            <a:spLocks noGrp="1"/>
          </p:cNvSpPr>
          <p:nvPr>
            <p:ph idx="1"/>
          </p:nvPr>
        </p:nvSpPr>
        <p:spPr/>
        <p:txBody>
          <a:bodyPr/>
          <a:lstStyle/>
          <a:p>
            <a:r>
              <a:rPr lang="en-GB" sz="1800" dirty="0" smtClean="0"/>
              <a:t>EN ISO 14971:2012 published 31 July 2012.</a:t>
            </a:r>
          </a:p>
          <a:p>
            <a:r>
              <a:rPr lang="en-GB" sz="1800" dirty="0" smtClean="0"/>
              <a:t>No transition period</a:t>
            </a:r>
          </a:p>
          <a:p>
            <a:r>
              <a:rPr lang="en-US" sz="1800" dirty="0" smtClean="0"/>
              <a:t>On the same day EN ISO 14971:2009  ceased to give presumption of conformity with the ERs of</a:t>
            </a:r>
            <a:r>
              <a:rPr lang="en-GB" sz="1800" dirty="0" smtClean="0"/>
              <a:t> 93/42/EEC, 90/385/EEC and 98/79/EC.  </a:t>
            </a:r>
          </a:p>
          <a:p>
            <a:endParaRPr lang="en-GB" sz="1800" dirty="0" smtClean="0"/>
          </a:p>
          <a:p>
            <a:r>
              <a:rPr lang="en-GB" sz="1800" dirty="0" smtClean="0"/>
              <a:t>Normative text EN ISO 14971:2012 = EN ISO 14971:2009 = ISO 14971:2007</a:t>
            </a:r>
          </a:p>
          <a:p>
            <a:r>
              <a:rPr lang="en-GB" sz="1800" dirty="0" smtClean="0"/>
              <a:t>Annex ZA, ZB and ZC explain “to which requirements, under which conditions and to what extent presumption of conformity can be claimed.”</a:t>
            </a:r>
          </a:p>
          <a:p>
            <a:endParaRPr lang="en-GB" sz="1800" dirty="0" smtClean="0"/>
          </a:p>
          <a:p>
            <a:r>
              <a:rPr lang="en-GB" sz="1800" dirty="0" smtClean="0"/>
              <a:t>In general the Directives require more than ISO 14971.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2800" dirty="0" smtClean="0"/>
              <a:t>From Annex Z’s</a:t>
            </a:r>
          </a:p>
        </p:txBody>
      </p:sp>
      <p:pic>
        <p:nvPicPr>
          <p:cNvPr id="13" name="Picture 2"/>
          <p:cNvPicPr>
            <a:picLocks noChangeAspect="1" noChangeArrowheads="1"/>
          </p:cNvPicPr>
          <p:nvPr/>
        </p:nvPicPr>
        <p:blipFill>
          <a:blip r:embed="rId2"/>
          <a:srcRect/>
          <a:stretch>
            <a:fillRect/>
          </a:stretch>
        </p:blipFill>
        <p:spPr bwMode="auto">
          <a:xfrm>
            <a:off x="145686" y="885371"/>
            <a:ext cx="8738292" cy="3693722"/>
          </a:xfrm>
          <a:prstGeom prst="rect">
            <a:avLst/>
          </a:prstGeom>
          <a:noFill/>
          <a:ln w="9525">
            <a:noFill/>
            <a:miter lim="800000"/>
            <a:headEnd/>
            <a:tailEnd/>
          </a:ln>
        </p:spPr>
      </p:pic>
      <p:cxnSp>
        <p:nvCxnSpPr>
          <p:cNvPr id="14" name="Straight Connector 13"/>
          <p:cNvCxnSpPr/>
          <p:nvPr/>
        </p:nvCxnSpPr>
        <p:spPr>
          <a:xfrm>
            <a:off x="6034076" y="4248763"/>
            <a:ext cx="26236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16314" y="4468947"/>
            <a:ext cx="994087"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3088379" y="129093"/>
            <a:ext cx="5151878" cy="4939102"/>
          </a:xfrm>
          <a:custGeom>
            <a:avLst/>
            <a:gdLst>
              <a:gd name="connsiteX0" fmla="*/ 0 w 5151878"/>
              <a:gd name="connsiteY0" fmla="*/ 2469551 h 4939102"/>
              <a:gd name="connsiteX1" fmla="*/ 793281 w 5151878"/>
              <a:gd name="connsiteY1" fmla="*/ 686891 h 4939102"/>
              <a:gd name="connsiteX2" fmla="*/ 2575943 w 5151878"/>
              <a:gd name="connsiteY2" fmla="*/ 3 h 4939102"/>
              <a:gd name="connsiteX3" fmla="*/ 4358604 w 5151878"/>
              <a:gd name="connsiteY3" fmla="*/ 686896 h 4939102"/>
              <a:gd name="connsiteX4" fmla="*/ 5151880 w 5151878"/>
              <a:gd name="connsiteY4" fmla="*/ 2469559 h 4939102"/>
              <a:gd name="connsiteX5" fmla="*/ 4358601 w 5151878"/>
              <a:gd name="connsiteY5" fmla="*/ 4252220 h 4939102"/>
              <a:gd name="connsiteX6" fmla="*/ 2575939 w 5151878"/>
              <a:gd name="connsiteY6" fmla="*/ 4939110 h 4939102"/>
              <a:gd name="connsiteX7" fmla="*/ 793278 w 5151878"/>
              <a:gd name="connsiteY7" fmla="*/ 4252218 h 4939102"/>
              <a:gd name="connsiteX8" fmla="*/ 1 w 5151878"/>
              <a:gd name="connsiteY8" fmla="*/ 2469556 h 4939102"/>
              <a:gd name="connsiteX9" fmla="*/ 0 w 5151878"/>
              <a:gd name="connsiteY9" fmla="*/ 2469551 h 49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1878" h="4939102">
                <a:moveTo>
                  <a:pt x="0" y="2469551"/>
                </a:moveTo>
                <a:cubicBezTo>
                  <a:pt x="1" y="1796524"/>
                  <a:pt x="286522" y="1152653"/>
                  <a:pt x="793281" y="686891"/>
                </a:cubicBezTo>
                <a:cubicBezTo>
                  <a:pt x="1272870" y="246100"/>
                  <a:pt x="1911561" y="2"/>
                  <a:pt x="2575943" y="3"/>
                </a:cubicBezTo>
                <a:cubicBezTo>
                  <a:pt x="3240326" y="4"/>
                  <a:pt x="3879016" y="246103"/>
                  <a:pt x="4358604" y="686896"/>
                </a:cubicBezTo>
                <a:cubicBezTo>
                  <a:pt x="4865361" y="1152660"/>
                  <a:pt x="5151881" y="1796532"/>
                  <a:pt x="5151880" y="2469559"/>
                </a:cubicBezTo>
                <a:cubicBezTo>
                  <a:pt x="5151880" y="3142586"/>
                  <a:pt x="4865359" y="3786457"/>
                  <a:pt x="4358601" y="4252220"/>
                </a:cubicBezTo>
                <a:cubicBezTo>
                  <a:pt x="3879012" y="4693012"/>
                  <a:pt x="3240322" y="4939110"/>
                  <a:pt x="2575939" y="4939110"/>
                </a:cubicBezTo>
                <a:cubicBezTo>
                  <a:pt x="1911556" y="4939110"/>
                  <a:pt x="1272866" y="4693011"/>
                  <a:pt x="793278" y="4252218"/>
                </a:cubicBezTo>
                <a:cubicBezTo>
                  <a:pt x="286521" y="3786454"/>
                  <a:pt x="0" y="3142582"/>
                  <a:pt x="1" y="2469556"/>
                </a:cubicBezTo>
                <a:cubicBezTo>
                  <a:pt x="1" y="2469554"/>
                  <a:pt x="0" y="2469553"/>
                  <a:pt x="0" y="2469551"/>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23139" tIns="470000" rIns="1323139" bIns="3828591"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‘...all risks, regardless of their dimension, need to be reduced as much as possible (and need to be balanced, together with all other risks, against the benefit of the device).’</a:t>
            </a:r>
            <a:endParaRPr lang="en-GB" sz="1400" kern="1200" dirty="0"/>
          </a:p>
        </p:txBody>
      </p:sp>
      <p:sp>
        <p:nvSpPr>
          <p:cNvPr id="13" name="Freeform 12"/>
          <p:cNvSpPr/>
          <p:nvPr/>
        </p:nvSpPr>
        <p:spPr>
          <a:xfrm>
            <a:off x="4205388" y="2067449"/>
            <a:ext cx="2890967" cy="2756574"/>
          </a:xfrm>
          <a:custGeom>
            <a:avLst/>
            <a:gdLst>
              <a:gd name="connsiteX0" fmla="*/ 0 w 2890967"/>
              <a:gd name="connsiteY0" fmla="*/ 1378287 h 2756574"/>
              <a:gd name="connsiteX1" fmla="*/ 447979 w 2890967"/>
              <a:gd name="connsiteY1" fmla="*/ 380781 h 2756574"/>
              <a:gd name="connsiteX2" fmla="*/ 1445486 w 2890967"/>
              <a:gd name="connsiteY2" fmla="*/ 1 h 2756574"/>
              <a:gd name="connsiteX3" fmla="*/ 2442992 w 2890967"/>
              <a:gd name="connsiteY3" fmla="*/ 380783 h 2756574"/>
              <a:gd name="connsiteX4" fmla="*/ 2890968 w 2890967"/>
              <a:gd name="connsiteY4" fmla="*/ 1378290 h 2756574"/>
              <a:gd name="connsiteX5" fmla="*/ 2442990 w 2890967"/>
              <a:gd name="connsiteY5" fmla="*/ 2375796 h 2756574"/>
              <a:gd name="connsiteX6" fmla="*/ 1445483 w 2890967"/>
              <a:gd name="connsiteY6" fmla="*/ 2756577 h 2756574"/>
              <a:gd name="connsiteX7" fmla="*/ 447977 w 2890967"/>
              <a:gd name="connsiteY7" fmla="*/ 2375795 h 2756574"/>
              <a:gd name="connsiteX8" fmla="*/ 0 w 2890967"/>
              <a:gd name="connsiteY8" fmla="*/ 1378288 h 2756574"/>
              <a:gd name="connsiteX9" fmla="*/ 0 w 2890967"/>
              <a:gd name="connsiteY9" fmla="*/ 1378287 h 27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967" h="2756574">
                <a:moveTo>
                  <a:pt x="0" y="1378287"/>
                </a:moveTo>
                <a:cubicBezTo>
                  <a:pt x="0" y="1001365"/>
                  <a:pt x="161891" y="640889"/>
                  <a:pt x="447979" y="380781"/>
                </a:cubicBezTo>
                <a:cubicBezTo>
                  <a:pt x="716818" y="136357"/>
                  <a:pt x="1074023" y="1"/>
                  <a:pt x="1445486" y="1"/>
                </a:cubicBezTo>
                <a:cubicBezTo>
                  <a:pt x="1816949" y="1"/>
                  <a:pt x="2174154" y="136359"/>
                  <a:pt x="2442992" y="380783"/>
                </a:cubicBezTo>
                <a:cubicBezTo>
                  <a:pt x="2729080" y="640891"/>
                  <a:pt x="2890969" y="1001369"/>
                  <a:pt x="2890968" y="1378290"/>
                </a:cubicBezTo>
                <a:cubicBezTo>
                  <a:pt x="2890968" y="1755212"/>
                  <a:pt x="2729078" y="2115689"/>
                  <a:pt x="2442990" y="2375796"/>
                </a:cubicBezTo>
                <a:cubicBezTo>
                  <a:pt x="2174152" y="2620220"/>
                  <a:pt x="1816946" y="2756577"/>
                  <a:pt x="1445483" y="2756577"/>
                </a:cubicBezTo>
                <a:cubicBezTo>
                  <a:pt x="1074020" y="2756577"/>
                  <a:pt x="716815" y="2620220"/>
                  <a:pt x="447977" y="2375795"/>
                </a:cubicBezTo>
                <a:cubicBezTo>
                  <a:pt x="161889" y="2115687"/>
                  <a:pt x="-1" y="1755210"/>
                  <a:pt x="0" y="1378288"/>
                </a:cubicBezTo>
                <a:lnTo>
                  <a:pt x="0" y="1378287"/>
                </a:lnTo>
                <a:close/>
              </a:path>
            </a:pathLst>
          </a:custGeom>
        </p:spPr>
        <p:style>
          <a:lnRef idx="2">
            <a:schemeClr val="lt1">
              <a:hueOff val="0"/>
              <a:satOff val="0"/>
              <a:lumOff val="0"/>
              <a:alphaOff val="0"/>
            </a:schemeClr>
          </a:lnRef>
          <a:fillRef idx="1">
            <a:schemeClr val="accent1">
              <a:shade val="80000"/>
              <a:hueOff val="-137060"/>
              <a:satOff val="18965"/>
              <a:lumOff val="29002"/>
              <a:alphaOff val="0"/>
            </a:schemeClr>
          </a:fillRef>
          <a:effectRef idx="0">
            <a:schemeClr val="accent1">
              <a:shade val="80000"/>
              <a:hueOff val="-137060"/>
              <a:satOff val="18965"/>
              <a:lumOff val="29002"/>
              <a:alphaOff val="0"/>
            </a:schemeClr>
          </a:effectRef>
          <a:fontRef idx="minor">
            <a:schemeClr val="lt1"/>
          </a:fontRef>
        </p:style>
        <p:txBody>
          <a:bodyPr spcFirstLastPara="0" vert="horz" wrap="square" lIns="522940" tIns="788712" rIns="522941" bIns="788711"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‘D.8.2 ...the manufacturer may discard negligible risks.’</a:t>
            </a:r>
            <a:endParaRPr lang="en-GB" sz="1400" kern="1200" dirty="0">
              <a:solidFill>
                <a:schemeClr val="tx1"/>
              </a:solidFill>
            </a:endParaRPr>
          </a:p>
        </p:txBody>
      </p:sp>
      <p:sp>
        <p:nvSpPr>
          <p:cNvPr id="4" name="Title 3"/>
          <p:cNvSpPr>
            <a:spLocks noGrp="1"/>
          </p:cNvSpPr>
          <p:nvPr>
            <p:ph type="title"/>
          </p:nvPr>
        </p:nvSpPr>
        <p:spPr/>
        <p:txBody>
          <a:bodyPr/>
          <a:lstStyle/>
          <a:p>
            <a:r>
              <a:rPr lang="en-GB" sz="2800" dirty="0" smtClean="0"/>
              <a:t>Deviation #1</a:t>
            </a:r>
            <a:endParaRPr lang="en-GB" sz="28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756938" cy="738664"/>
          </a:xfrm>
          <a:prstGeom prst="rect">
            <a:avLst/>
          </a:prstGeom>
          <a:noFill/>
        </p:spPr>
        <p:txBody>
          <a:bodyPr wrap="none" rtlCol="0">
            <a:spAutoFit/>
          </a:bodyPr>
          <a:lstStyle/>
          <a:p>
            <a:r>
              <a:rPr lang="en-GB" dirty="0" smtClean="0"/>
              <a:t>MDD</a:t>
            </a:r>
          </a:p>
          <a:p>
            <a:r>
              <a:rPr lang="en-GB" dirty="0" smtClean="0"/>
              <a:t>(AIMD)</a:t>
            </a:r>
          </a:p>
          <a:p>
            <a:r>
              <a:rPr lang="en-GB" dirty="0" smtClean="0"/>
              <a:t>IVD</a:t>
            </a:r>
            <a:endParaRPr lang="en-GB" dirty="0"/>
          </a:p>
        </p:txBody>
      </p:sp>
      <p:cxnSp>
        <p:nvCxnSpPr>
          <p:cNvPr id="9" name="Straight Arrow Connector 8"/>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22729" y="129093"/>
          <a:ext cx="8638391" cy="493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sz="2800" dirty="0" smtClean="0"/>
              <a:t>Deviation #3</a:t>
            </a:r>
            <a:endParaRPr lang="en-GB" sz="28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619080" cy="738664"/>
          </a:xfrm>
          <a:prstGeom prst="rect">
            <a:avLst/>
          </a:prstGeom>
          <a:noFill/>
        </p:spPr>
        <p:txBody>
          <a:bodyPr wrap="none" rtlCol="0">
            <a:spAutoFit/>
          </a:bodyPr>
          <a:lstStyle/>
          <a:p>
            <a:r>
              <a:rPr lang="en-GB" dirty="0" smtClean="0"/>
              <a:t>MDD</a:t>
            </a:r>
          </a:p>
          <a:p>
            <a:r>
              <a:rPr lang="en-GB" dirty="0" smtClean="0"/>
              <a:t>AIMD</a:t>
            </a:r>
          </a:p>
          <a:p>
            <a:r>
              <a:rPr lang="en-GB" dirty="0" smtClean="0"/>
              <a:t>IVD</a:t>
            </a:r>
            <a:endParaRPr lang="en-GB" dirty="0"/>
          </a:p>
        </p:txBody>
      </p:sp>
      <p:cxnSp>
        <p:nvCxnSpPr>
          <p:cNvPr id="8" name="Straight Arrow Connector 7"/>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Title 14"/>
          <p:cNvSpPr>
            <a:spLocks noGrp="1"/>
          </p:cNvSpPr>
          <p:nvPr>
            <p:ph type="title"/>
          </p:nvPr>
        </p:nvSpPr>
        <p:spPr/>
        <p:txBody>
          <a:bodyPr/>
          <a:lstStyle/>
          <a:p>
            <a:r>
              <a:rPr lang="en-GB" sz="2800" dirty="0" smtClean="0"/>
              <a:t>Have all risks been reduced as much as possible?</a:t>
            </a:r>
            <a:endParaRPr lang="en-GB" sz="2800" dirty="0"/>
          </a:p>
        </p:txBody>
      </p:sp>
      <p:graphicFrame>
        <p:nvGraphicFramePr>
          <p:cNvPr id="17" name="Table 16"/>
          <p:cNvGraphicFramePr>
            <a:graphicFrameLocks noGrp="1"/>
          </p:cNvGraphicFramePr>
          <p:nvPr/>
        </p:nvGraphicFramePr>
        <p:xfrm>
          <a:off x="3561093" y="891192"/>
          <a:ext cx="5220057" cy="3492132"/>
        </p:xfrm>
        <a:graphic>
          <a:graphicData uri="http://schemas.openxmlformats.org/drawingml/2006/table">
            <a:tbl>
              <a:tblPr/>
              <a:tblGrid>
                <a:gridCol w="485777"/>
                <a:gridCol w="395208"/>
                <a:gridCol w="436378"/>
                <a:gridCol w="436378"/>
                <a:gridCol w="395208"/>
                <a:gridCol w="436378"/>
                <a:gridCol w="477545"/>
                <a:gridCol w="477545"/>
                <a:gridCol w="477545"/>
                <a:gridCol w="477545"/>
                <a:gridCol w="485777"/>
                <a:gridCol w="238773"/>
              </a:tblGrid>
              <a:tr h="291011">
                <a:tc>
                  <a:txBody>
                    <a:bodyPr/>
                    <a:lstStyle/>
                    <a:p>
                      <a:endParaRPr lang="en-GB" sz="1050" dirty="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gridSpan="10">
                  <a:txBody>
                    <a:bodyPr/>
                    <a:lstStyle/>
                    <a:p>
                      <a:pPr>
                        <a:spcAft>
                          <a:spcPts val="0"/>
                        </a:spcAft>
                      </a:pPr>
                      <a:r>
                        <a:rPr lang="en-GB" sz="1050" b="1" dirty="0">
                          <a:latin typeface="Tahoma"/>
                          <a:ea typeface="Calibri"/>
                          <a:cs typeface="Times New Roman"/>
                        </a:rPr>
                        <a:t>Extend of </a:t>
                      </a:r>
                      <a:r>
                        <a:rPr lang="en-GB" sz="1050" b="1" dirty="0" smtClean="0">
                          <a:latin typeface="Tahoma"/>
                          <a:ea typeface="Calibri"/>
                          <a:cs typeface="Times New Roman"/>
                        </a:rPr>
                        <a:t>damage</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r>
              <a:tr h="291011">
                <a:tc>
                  <a:txBody>
                    <a:bodyPr/>
                    <a:lstStyle/>
                    <a:p>
                      <a:pPr algn="ctr">
                        <a:spcAft>
                          <a:spcPts val="0"/>
                        </a:spcAft>
                      </a:pPr>
                      <a:r>
                        <a:rPr lang="de-DE" sz="1050" b="1" dirty="0">
                          <a:latin typeface="Tahoma"/>
                          <a:ea typeface="Calibri"/>
                          <a:cs typeface="Times New Roman"/>
                        </a:rPr>
                        <a:t>10</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rowSpan="10">
                  <a:txBody>
                    <a:bodyPr/>
                    <a:lstStyle/>
                    <a:p>
                      <a:pPr>
                        <a:spcAft>
                          <a:spcPts val="0"/>
                        </a:spcAft>
                      </a:pPr>
                      <a:r>
                        <a:rPr lang="en-GB" sz="1050" b="1" dirty="0">
                          <a:latin typeface="Tahoma"/>
                          <a:ea typeface="Calibri"/>
                          <a:cs typeface="Times New Roman"/>
                        </a:rPr>
                        <a:t>Probability of </a:t>
                      </a:r>
                      <a:r>
                        <a:rPr lang="en-GB" sz="1050" b="1" dirty="0" smtClean="0">
                          <a:latin typeface="Tahoma"/>
                          <a:ea typeface="Calibri"/>
                          <a:cs typeface="Times New Roman"/>
                        </a:rPr>
                        <a:t>occurrence</a:t>
                      </a:r>
                      <a:endParaRPr lang="en-GB" sz="1050" dirty="0">
                        <a:latin typeface="Calibri"/>
                        <a:ea typeface="Calibri"/>
                        <a:cs typeface="Times New Roman"/>
                      </a:endParaRPr>
                    </a:p>
                  </a:txBody>
                  <a:tcPr marL="7246" marR="7246" marT="7246" marB="0" vert="vert27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r>
              <a:tr h="291011">
                <a:tc>
                  <a:txBody>
                    <a:bodyPr/>
                    <a:lstStyle/>
                    <a:p>
                      <a:pPr algn="ctr">
                        <a:spcAft>
                          <a:spcPts val="0"/>
                        </a:spcAft>
                      </a:pPr>
                      <a:r>
                        <a:rPr lang="de-DE" sz="1050" b="1" dirty="0">
                          <a:latin typeface="Tahoma"/>
                          <a:ea typeface="Calibri"/>
                          <a:cs typeface="Times New Roman"/>
                        </a:rPr>
                        <a:t>9</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8</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7</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6</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5</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4</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3</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dirty="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2</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dirty="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0000"/>
                    </a:solidFill>
                  </a:tcPr>
                </a:tc>
                <a:tc vMerge="1">
                  <a:txBody>
                    <a:bodyPr/>
                    <a:lstStyle/>
                    <a:p>
                      <a:endParaRPr lang="en-GB"/>
                    </a:p>
                  </a:txBody>
                  <a:tcPr/>
                </a:tc>
              </a:tr>
              <a:tr h="291011">
                <a:tc>
                  <a:txBody>
                    <a:bodyPr/>
                    <a:lstStyle/>
                    <a:p>
                      <a:pPr algn="ctr">
                        <a:spcAft>
                          <a:spcPts val="0"/>
                        </a:spcAft>
                      </a:pPr>
                      <a:r>
                        <a:rPr lang="de-DE" sz="1050" b="1" dirty="0">
                          <a:latin typeface="Tahoma"/>
                          <a:ea typeface="Calibri"/>
                          <a:cs typeface="Times New Roman"/>
                        </a:rPr>
                        <a:t>1</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dirty="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00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dirty="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solidFill>
                      <a:srgbClr val="FFFF00"/>
                    </a:solidFill>
                  </a:tcPr>
                </a:tc>
                <a:tc vMerge="1">
                  <a:txBody>
                    <a:bodyPr/>
                    <a:lstStyle/>
                    <a:p>
                      <a:endParaRPr lang="en-GB"/>
                    </a:p>
                  </a:txBody>
                  <a:tcPr/>
                </a:tc>
              </a:tr>
              <a:tr h="291011">
                <a:tc>
                  <a:txBody>
                    <a:bodyPr/>
                    <a:lstStyle/>
                    <a:p>
                      <a:endParaRPr lang="en-GB" sz="105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1</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2</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3</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4</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5</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6</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7</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8</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a:latin typeface="Tahoma"/>
                          <a:ea typeface="Calibri"/>
                          <a:cs typeface="Times New Roman"/>
                        </a:rPr>
                        <a:t>9</a:t>
                      </a:r>
                      <a:r>
                        <a:rPr lang="de-DE" sz="1050">
                          <a:latin typeface="Tahoma"/>
                          <a:ea typeface="Calibri"/>
                          <a:cs typeface="Times New Roman"/>
                        </a:rPr>
                        <a:t> </a:t>
                      </a:r>
                      <a:endParaRPr lang="en-GB" sz="105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pPr algn="ctr">
                        <a:spcAft>
                          <a:spcPts val="0"/>
                        </a:spcAft>
                      </a:pPr>
                      <a:r>
                        <a:rPr lang="de-DE" sz="1050" b="1" dirty="0">
                          <a:latin typeface="Tahoma"/>
                          <a:ea typeface="Calibri"/>
                          <a:cs typeface="Times New Roman"/>
                        </a:rPr>
                        <a:t>10</a:t>
                      </a:r>
                      <a:r>
                        <a:rPr lang="de-DE" sz="1050" dirty="0">
                          <a:latin typeface="Tahoma"/>
                          <a:ea typeface="Calibri"/>
                          <a:cs typeface="Times New Roman"/>
                        </a:rPr>
                        <a:t> </a:t>
                      </a:r>
                      <a:endParaRPr lang="en-GB" sz="1050" dirty="0">
                        <a:latin typeface="Calibri"/>
                        <a:ea typeface="Calibri"/>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c>
                  <a:txBody>
                    <a:bodyPr/>
                    <a:lstStyle/>
                    <a:p>
                      <a:endParaRPr lang="en-GB" sz="1050" dirty="0">
                        <a:latin typeface="Calibri"/>
                        <a:ea typeface="Times New Roman"/>
                        <a:cs typeface="Times New Roman"/>
                      </a:endParaRPr>
                    </a:p>
                  </a:txBody>
                  <a:tcPr marL="7246" marR="7246" marT="7246" marB="0" anchor="ctr">
                    <a:lnL w="12700" cap="flat" cmpd="sng" algn="ctr">
                      <a:solidFill>
                        <a:srgbClr val="004071"/>
                      </a:solidFill>
                      <a:prstDash val="solid"/>
                      <a:round/>
                      <a:headEnd type="none" w="med" len="med"/>
                      <a:tailEnd type="none" w="med" len="med"/>
                    </a:lnL>
                    <a:lnR w="12700" cap="flat" cmpd="sng" algn="ctr">
                      <a:solidFill>
                        <a:srgbClr val="004071"/>
                      </a:solidFill>
                      <a:prstDash val="solid"/>
                      <a:round/>
                      <a:headEnd type="none" w="med" len="med"/>
                      <a:tailEnd type="none" w="med" len="med"/>
                    </a:lnR>
                    <a:lnT w="12700" cap="flat" cmpd="sng" algn="ctr">
                      <a:solidFill>
                        <a:srgbClr val="004071"/>
                      </a:solidFill>
                      <a:prstDash val="solid"/>
                      <a:round/>
                      <a:headEnd type="none" w="med" len="med"/>
                      <a:tailEnd type="none" w="med" len="med"/>
                    </a:lnT>
                    <a:lnB w="12700" cap="flat" cmpd="sng" algn="ctr">
                      <a:solidFill>
                        <a:srgbClr val="004071"/>
                      </a:solidFill>
                      <a:prstDash val="solid"/>
                      <a:round/>
                      <a:headEnd type="none" w="med" len="med"/>
                      <a:tailEnd type="none" w="med" len="med"/>
                    </a:lnB>
                  </a:tcPr>
                </a:tc>
              </a:tr>
            </a:tbl>
          </a:graphicData>
        </a:graphic>
      </p:graphicFrame>
      <p:pic>
        <p:nvPicPr>
          <p:cNvPr id="21" name="Object 1" descr="cid:image004.png@01CDD190.9CA53160"/>
          <p:cNvPicPr>
            <a:picLocks noChangeAspect="1" noChangeArrowheads="1"/>
          </p:cNvPicPr>
          <p:nvPr/>
        </p:nvPicPr>
        <p:blipFill>
          <a:blip r:embed="rId2" r:link="rId3"/>
          <a:srcRect/>
          <a:stretch>
            <a:fillRect/>
          </a:stretch>
        </p:blipFill>
        <p:spPr bwMode="auto">
          <a:xfrm>
            <a:off x="2111796" y="937525"/>
            <a:ext cx="1331875" cy="1282546"/>
          </a:xfrm>
          <a:prstGeom prst="rect">
            <a:avLst/>
          </a:prstGeom>
          <a:noFill/>
        </p:spPr>
      </p:pic>
      <p:sp>
        <p:nvSpPr>
          <p:cNvPr id="22" name="Line Callout 1 21"/>
          <p:cNvSpPr/>
          <p:nvPr/>
        </p:nvSpPr>
        <p:spPr>
          <a:xfrm>
            <a:off x="166920" y="3680056"/>
            <a:ext cx="3018841" cy="819380"/>
          </a:xfrm>
          <a:prstGeom prst="borderCallout1">
            <a:avLst>
              <a:gd name="adj1" fmla="val -11368"/>
              <a:gd name="adj2" fmla="val 49827"/>
              <a:gd name="adj3" fmla="val -227974"/>
              <a:gd name="adj4" fmla="val 62000"/>
            </a:avLst>
          </a:prstGeom>
          <a:ln w="254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There must another step – ALARP &amp; Acceptable do not meet the requirements of the Directives.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isk.JPG"/>
          <p:cNvPicPr>
            <a:picLocks noChangeAspect="1"/>
          </p:cNvPicPr>
          <p:nvPr/>
        </p:nvPicPr>
        <p:blipFill>
          <a:blip r:embed="rId2"/>
          <a:stretch>
            <a:fillRect/>
          </a:stretch>
        </p:blipFill>
        <p:spPr>
          <a:xfrm>
            <a:off x="217714" y="857333"/>
            <a:ext cx="4867275" cy="3114675"/>
          </a:xfrm>
          <a:prstGeom prst="rect">
            <a:avLst/>
          </a:prstGeom>
        </p:spPr>
      </p:pic>
      <p:sp>
        <p:nvSpPr>
          <p:cNvPr id="15" name="Title 14"/>
          <p:cNvSpPr>
            <a:spLocks noGrp="1"/>
          </p:cNvSpPr>
          <p:nvPr>
            <p:ph type="title"/>
          </p:nvPr>
        </p:nvSpPr>
        <p:spPr/>
        <p:txBody>
          <a:bodyPr/>
          <a:lstStyle/>
          <a:p>
            <a:r>
              <a:rPr lang="en-GB" sz="2800" dirty="0" smtClean="0"/>
              <a:t>Have all risks been reduced as much as possible?</a:t>
            </a:r>
            <a:endParaRPr lang="en-GB" sz="2800" dirty="0"/>
          </a:p>
        </p:txBody>
      </p:sp>
      <p:pic>
        <p:nvPicPr>
          <p:cNvPr id="7" name="Picture 3" descr="image008"/>
          <p:cNvPicPr>
            <a:picLocks noChangeAspect="1" noChangeArrowheads="1"/>
          </p:cNvPicPr>
          <p:nvPr/>
        </p:nvPicPr>
        <p:blipFill>
          <a:blip r:embed="rId3"/>
          <a:srcRect/>
          <a:stretch>
            <a:fillRect/>
          </a:stretch>
        </p:blipFill>
        <p:spPr bwMode="auto">
          <a:xfrm>
            <a:off x="5489782" y="1091811"/>
            <a:ext cx="3430250" cy="1464375"/>
          </a:xfrm>
          <a:prstGeom prst="rect">
            <a:avLst/>
          </a:prstGeom>
          <a:noFill/>
          <a:ln w="9525">
            <a:noFill/>
            <a:miter lim="800000"/>
            <a:headEnd/>
            <a:tailEnd/>
          </a:ln>
        </p:spPr>
      </p:pic>
      <p:sp>
        <p:nvSpPr>
          <p:cNvPr id="11" name="Line Callout 1 10"/>
          <p:cNvSpPr/>
          <p:nvPr/>
        </p:nvSpPr>
        <p:spPr>
          <a:xfrm>
            <a:off x="3171506" y="3972008"/>
            <a:ext cx="3476041" cy="819380"/>
          </a:xfrm>
          <a:prstGeom prst="borderCallout1">
            <a:avLst>
              <a:gd name="adj1" fmla="val -740"/>
              <a:gd name="adj2" fmla="val 49827"/>
              <a:gd name="adj3" fmla="val -236831"/>
              <a:gd name="adj4" fmla="val 69693"/>
            </a:avLst>
          </a:prstGeom>
          <a:ln w="2540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There must another step – ALARP &amp; Broadly Acceptable do not meet the requirements of the Directives.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smtClean="0"/>
              <a:t>Deviation #2</a:t>
            </a:r>
            <a:endParaRPr lang="en-GB" sz="2800" dirty="0"/>
          </a:p>
        </p:txBody>
      </p:sp>
      <p:sp>
        <p:nvSpPr>
          <p:cNvPr id="11" name="Freeform 10"/>
          <p:cNvSpPr/>
          <p:nvPr/>
        </p:nvSpPr>
        <p:spPr>
          <a:xfrm>
            <a:off x="3088379" y="129093"/>
            <a:ext cx="5151878" cy="4939102"/>
          </a:xfrm>
          <a:custGeom>
            <a:avLst/>
            <a:gdLst>
              <a:gd name="connsiteX0" fmla="*/ 0 w 5151878"/>
              <a:gd name="connsiteY0" fmla="*/ 2469551 h 4939102"/>
              <a:gd name="connsiteX1" fmla="*/ 793281 w 5151878"/>
              <a:gd name="connsiteY1" fmla="*/ 686891 h 4939102"/>
              <a:gd name="connsiteX2" fmla="*/ 2575943 w 5151878"/>
              <a:gd name="connsiteY2" fmla="*/ 3 h 4939102"/>
              <a:gd name="connsiteX3" fmla="*/ 4358604 w 5151878"/>
              <a:gd name="connsiteY3" fmla="*/ 686896 h 4939102"/>
              <a:gd name="connsiteX4" fmla="*/ 5151880 w 5151878"/>
              <a:gd name="connsiteY4" fmla="*/ 2469559 h 4939102"/>
              <a:gd name="connsiteX5" fmla="*/ 4358601 w 5151878"/>
              <a:gd name="connsiteY5" fmla="*/ 4252220 h 4939102"/>
              <a:gd name="connsiteX6" fmla="*/ 2575939 w 5151878"/>
              <a:gd name="connsiteY6" fmla="*/ 4939110 h 4939102"/>
              <a:gd name="connsiteX7" fmla="*/ 793278 w 5151878"/>
              <a:gd name="connsiteY7" fmla="*/ 4252218 h 4939102"/>
              <a:gd name="connsiteX8" fmla="*/ 1 w 5151878"/>
              <a:gd name="connsiteY8" fmla="*/ 2469556 h 4939102"/>
              <a:gd name="connsiteX9" fmla="*/ 0 w 5151878"/>
              <a:gd name="connsiteY9" fmla="*/ 2469551 h 49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1878" h="4939102">
                <a:moveTo>
                  <a:pt x="0" y="2469551"/>
                </a:moveTo>
                <a:cubicBezTo>
                  <a:pt x="1" y="1796524"/>
                  <a:pt x="286522" y="1152653"/>
                  <a:pt x="793281" y="686891"/>
                </a:cubicBezTo>
                <a:cubicBezTo>
                  <a:pt x="1272870" y="246100"/>
                  <a:pt x="1911561" y="2"/>
                  <a:pt x="2575943" y="3"/>
                </a:cubicBezTo>
                <a:cubicBezTo>
                  <a:pt x="3240326" y="4"/>
                  <a:pt x="3879016" y="246103"/>
                  <a:pt x="4358604" y="686896"/>
                </a:cubicBezTo>
                <a:cubicBezTo>
                  <a:pt x="4865361" y="1152660"/>
                  <a:pt x="5151881" y="1796532"/>
                  <a:pt x="5151880" y="2469559"/>
                </a:cubicBezTo>
                <a:cubicBezTo>
                  <a:pt x="5151880" y="3142586"/>
                  <a:pt x="4865359" y="3786457"/>
                  <a:pt x="4358601" y="4252220"/>
                </a:cubicBezTo>
                <a:cubicBezTo>
                  <a:pt x="3879012" y="4693012"/>
                  <a:pt x="3240322" y="4939110"/>
                  <a:pt x="2575939" y="4939110"/>
                </a:cubicBezTo>
                <a:cubicBezTo>
                  <a:pt x="1911556" y="4939110"/>
                  <a:pt x="1272866" y="4693011"/>
                  <a:pt x="793278" y="4252218"/>
                </a:cubicBezTo>
                <a:cubicBezTo>
                  <a:pt x="286521" y="3786454"/>
                  <a:pt x="0" y="3142582"/>
                  <a:pt x="1" y="2469556"/>
                </a:cubicBezTo>
                <a:cubicBezTo>
                  <a:pt x="1" y="2469554"/>
                  <a:pt x="0" y="2469553"/>
                  <a:pt x="0" y="2469551"/>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23139" tIns="470000" rIns="1323139" bIns="3828591"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‘....all risks have to be reduced as far as possible (and that all risks combined, regardless of any "acceptability" assessment, need to be balanced, together with all other risks, against the benefit of the device).’</a:t>
            </a:r>
            <a:endParaRPr lang="en-GB" sz="1400" kern="1200" dirty="0"/>
          </a:p>
        </p:txBody>
      </p:sp>
      <p:sp>
        <p:nvSpPr>
          <p:cNvPr id="12" name="Freeform 11"/>
          <p:cNvSpPr/>
          <p:nvPr/>
        </p:nvSpPr>
        <p:spPr>
          <a:xfrm>
            <a:off x="4205388" y="2067449"/>
            <a:ext cx="2890967" cy="2756574"/>
          </a:xfrm>
          <a:custGeom>
            <a:avLst/>
            <a:gdLst>
              <a:gd name="connsiteX0" fmla="*/ 0 w 2890967"/>
              <a:gd name="connsiteY0" fmla="*/ 1378287 h 2756574"/>
              <a:gd name="connsiteX1" fmla="*/ 447979 w 2890967"/>
              <a:gd name="connsiteY1" fmla="*/ 380781 h 2756574"/>
              <a:gd name="connsiteX2" fmla="*/ 1445486 w 2890967"/>
              <a:gd name="connsiteY2" fmla="*/ 1 h 2756574"/>
              <a:gd name="connsiteX3" fmla="*/ 2442992 w 2890967"/>
              <a:gd name="connsiteY3" fmla="*/ 380783 h 2756574"/>
              <a:gd name="connsiteX4" fmla="*/ 2890968 w 2890967"/>
              <a:gd name="connsiteY4" fmla="*/ 1378290 h 2756574"/>
              <a:gd name="connsiteX5" fmla="*/ 2442990 w 2890967"/>
              <a:gd name="connsiteY5" fmla="*/ 2375796 h 2756574"/>
              <a:gd name="connsiteX6" fmla="*/ 1445483 w 2890967"/>
              <a:gd name="connsiteY6" fmla="*/ 2756577 h 2756574"/>
              <a:gd name="connsiteX7" fmla="*/ 447977 w 2890967"/>
              <a:gd name="connsiteY7" fmla="*/ 2375795 h 2756574"/>
              <a:gd name="connsiteX8" fmla="*/ 0 w 2890967"/>
              <a:gd name="connsiteY8" fmla="*/ 1378288 h 2756574"/>
              <a:gd name="connsiteX9" fmla="*/ 0 w 2890967"/>
              <a:gd name="connsiteY9" fmla="*/ 1378287 h 27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0967" h="2756574">
                <a:moveTo>
                  <a:pt x="0" y="1378287"/>
                </a:moveTo>
                <a:cubicBezTo>
                  <a:pt x="0" y="1001365"/>
                  <a:pt x="161891" y="640889"/>
                  <a:pt x="447979" y="380781"/>
                </a:cubicBezTo>
                <a:cubicBezTo>
                  <a:pt x="716818" y="136357"/>
                  <a:pt x="1074023" y="1"/>
                  <a:pt x="1445486" y="1"/>
                </a:cubicBezTo>
                <a:cubicBezTo>
                  <a:pt x="1816949" y="1"/>
                  <a:pt x="2174154" y="136359"/>
                  <a:pt x="2442992" y="380783"/>
                </a:cubicBezTo>
                <a:cubicBezTo>
                  <a:pt x="2729080" y="640891"/>
                  <a:pt x="2890969" y="1001369"/>
                  <a:pt x="2890968" y="1378290"/>
                </a:cubicBezTo>
                <a:cubicBezTo>
                  <a:pt x="2890968" y="1755212"/>
                  <a:pt x="2729078" y="2115689"/>
                  <a:pt x="2442990" y="2375796"/>
                </a:cubicBezTo>
                <a:cubicBezTo>
                  <a:pt x="2174152" y="2620220"/>
                  <a:pt x="1816946" y="2756577"/>
                  <a:pt x="1445483" y="2756577"/>
                </a:cubicBezTo>
                <a:cubicBezTo>
                  <a:pt x="1074020" y="2756577"/>
                  <a:pt x="716815" y="2620220"/>
                  <a:pt x="447977" y="2375795"/>
                </a:cubicBezTo>
                <a:cubicBezTo>
                  <a:pt x="161889" y="2115687"/>
                  <a:pt x="-1" y="1755210"/>
                  <a:pt x="0" y="1378288"/>
                </a:cubicBezTo>
                <a:lnTo>
                  <a:pt x="0" y="1378287"/>
                </a:lnTo>
                <a:close/>
              </a:path>
            </a:pathLst>
          </a:custGeom>
        </p:spPr>
        <p:style>
          <a:lnRef idx="2">
            <a:schemeClr val="lt1">
              <a:hueOff val="0"/>
              <a:satOff val="0"/>
              <a:lumOff val="0"/>
              <a:alphaOff val="0"/>
            </a:schemeClr>
          </a:lnRef>
          <a:fillRef idx="1">
            <a:schemeClr val="accent1">
              <a:shade val="80000"/>
              <a:hueOff val="-137060"/>
              <a:satOff val="18965"/>
              <a:lumOff val="29002"/>
              <a:alphaOff val="0"/>
            </a:schemeClr>
          </a:fillRef>
          <a:effectRef idx="0">
            <a:schemeClr val="accent1">
              <a:shade val="80000"/>
              <a:hueOff val="-137060"/>
              <a:satOff val="18965"/>
              <a:lumOff val="29002"/>
              <a:alphaOff val="0"/>
            </a:schemeClr>
          </a:effectRef>
          <a:fontRef idx="minor">
            <a:schemeClr val="lt1"/>
          </a:fontRef>
        </p:style>
        <p:txBody>
          <a:bodyPr spcFirstLastPara="0" vert="horz" wrap="square" lIns="522940" tIns="788712" rIns="522941" bIns="788711"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‘5, 6.4, 6.5 &amp; 7 ...manufacturers have the freedom to decide upon the threshold for risk acceptability.’ </a:t>
            </a:r>
          </a:p>
          <a:p>
            <a:pPr lvl="0" algn="ctr" defTabSz="622300">
              <a:lnSpc>
                <a:spcPct val="90000"/>
              </a:lnSpc>
              <a:spcBef>
                <a:spcPct val="0"/>
              </a:spcBef>
              <a:spcAft>
                <a:spcPct val="35000"/>
              </a:spcAft>
            </a:pPr>
            <a:r>
              <a:rPr lang="en-GB" sz="1400" b="0" kern="1200" dirty="0" smtClean="0">
                <a:solidFill>
                  <a:schemeClr val="tx1"/>
                </a:solidFill>
              </a:rPr>
              <a:t>‘D.6.1 …only non-acceptable risks have to be integrated into the overall risk-benefit analysis.’</a:t>
            </a:r>
            <a:endParaRPr lang="en-GB" sz="1400" kern="12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756938" cy="738664"/>
          </a:xfrm>
          <a:prstGeom prst="rect">
            <a:avLst/>
          </a:prstGeom>
          <a:noFill/>
        </p:spPr>
        <p:txBody>
          <a:bodyPr wrap="none" rtlCol="0">
            <a:spAutoFit/>
          </a:bodyPr>
          <a:lstStyle/>
          <a:p>
            <a:r>
              <a:rPr lang="en-GB" dirty="0" smtClean="0"/>
              <a:t>MDD</a:t>
            </a:r>
          </a:p>
          <a:p>
            <a:r>
              <a:rPr lang="en-GB" dirty="0" smtClean="0"/>
              <a:t>(AIMD)</a:t>
            </a:r>
          </a:p>
          <a:p>
            <a:r>
              <a:rPr lang="en-GB" dirty="0" smtClean="0"/>
              <a:t>IVD</a:t>
            </a:r>
            <a:endParaRPr lang="en-GB" dirty="0"/>
          </a:p>
        </p:txBody>
      </p:sp>
      <p:cxnSp>
        <p:nvCxnSpPr>
          <p:cNvPr id="8" name="Straight Arrow Connector 7"/>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22729" y="129093"/>
          <a:ext cx="8638391" cy="493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GB" sz="2800" dirty="0" smtClean="0"/>
              <a:t>Deviation #4</a:t>
            </a:r>
            <a:endParaRPr lang="en-GB" sz="2800" dirty="0"/>
          </a:p>
        </p:txBody>
      </p:sp>
      <p:sp>
        <p:nvSpPr>
          <p:cNvPr id="5" name="TextBox 4"/>
          <p:cNvSpPr txBox="1"/>
          <p:nvPr/>
        </p:nvSpPr>
        <p:spPr>
          <a:xfrm>
            <a:off x="623944" y="3216536"/>
            <a:ext cx="1023037" cy="307777"/>
          </a:xfrm>
          <a:prstGeom prst="rect">
            <a:avLst/>
          </a:prstGeom>
          <a:noFill/>
        </p:spPr>
        <p:txBody>
          <a:bodyPr wrap="none" rtlCol="0">
            <a:spAutoFit/>
          </a:bodyPr>
          <a:lstStyle/>
          <a:p>
            <a:r>
              <a:rPr lang="en-GB" dirty="0" smtClean="0"/>
              <a:t>ISO 14971</a:t>
            </a:r>
            <a:endParaRPr lang="en-GB" dirty="0"/>
          </a:p>
        </p:txBody>
      </p:sp>
      <p:sp>
        <p:nvSpPr>
          <p:cNvPr id="6" name="TextBox 5"/>
          <p:cNvSpPr txBox="1"/>
          <p:nvPr/>
        </p:nvSpPr>
        <p:spPr>
          <a:xfrm>
            <a:off x="636490" y="1400222"/>
            <a:ext cx="619080" cy="738664"/>
          </a:xfrm>
          <a:prstGeom prst="rect">
            <a:avLst/>
          </a:prstGeom>
          <a:noFill/>
        </p:spPr>
        <p:txBody>
          <a:bodyPr wrap="none" rtlCol="0">
            <a:spAutoFit/>
          </a:bodyPr>
          <a:lstStyle/>
          <a:p>
            <a:r>
              <a:rPr lang="en-GB" dirty="0" smtClean="0"/>
              <a:t>MDD</a:t>
            </a:r>
          </a:p>
          <a:p>
            <a:r>
              <a:rPr lang="en-GB" dirty="0" smtClean="0"/>
              <a:t>AIMD</a:t>
            </a:r>
          </a:p>
          <a:p>
            <a:r>
              <a:rPr lang="en-GB" dirty="0" smtClean="0"/>
              <a:t>(IVD)</a:t>
            </a:r>
            <a:endParaRPr lang="en-GB" dirty="0"/>
          </a:p>
        </p:txBody>
      </p:sp>
      <p:cxnSp>
        <p:nvCxnSpPr>
          <p:cNvPr id="8" name="Straight Arrow Connector 7"/>
          <p:cNvCxnSpPr/>
          <p:nvPr/>
        </p:nvCxnSpPr>
        <p:spPr>
          <a:xfrm flipV="1">
            <a:off x="1646981" y="3367144"/>
            <a:ext cx="2290318" cy="10757"/>
          </a:xfrm>
          <a:prstGeom prst="straightConnector1">
            <a:avLst/>
          </a:prstGeom>
          <a:ln w="76200">
            <a:solidFill>
              <a:schemeClr val="tx2">
                <a:lumMod val="20000"/>
                <a:lumOff val="80000"/>
              </a:schemeClr>
            </a:solidFill>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71320" y="1753497"/>
            <a:ext cx="2290318" cy="10757"/>
          </a:xfrm>
          <a:prstGeom prst="straightConnector1">
            <a:avLst/>
          </a:prstGeom>
          <a:ln w="76200">
            <a:headEnd type="none" w="med" len="med"/>
            <a:tailEnd type="triangle" w="med" len="med"/>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SI PowerPoint Template FINAL">
  <a:themeElements>
    <a:clrScheme name="BSI Core and Secondary palette">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9B9B9B"/>
      </a:hlink>
      <a:folHlink>
        <a:srgbClr val="ECECEC"/>
      </a:folHlink>
    </a:clrScheme>
    <a:fontScheme name="BSI">
      <a:majorFont>
        <a:latin typeface="Taho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aho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SI Document" ma:contentTypeID="0x01010058BB4A1BCFDA71419E91871CCF50BB0500882397598944924C8D26471266149F56" ma:contentTypeVersion="21" ma:contentTypeDescription="" ma:contentTypeScope="" ma:versionID="c7a599966e9f11f27d71103d5e35927c">
  <xsd:schema xmlns:xsd="http://www.w3.org/2001/XMLSchema" xmlns:xs="http://www.w3.org/2001/XMLSchema" xmlns:p="http://schemas.microsoft.com/office/2006/metadata/properties" xmlns:ns2="577468a3-8908-491b-8504-adf343b6a280" targetNamespace="http://schemas.microsoft.com/office/2006/metadata/properties" ma:root="true" ma:fieldsID="29fcaf7452784b5c18cde7f54e488df3" ns2:_="">
    <xsd:import namespace="577468a3-8908-491b-8504-adf343b6a280"/>
    <xsd:element name="properties">
      <xsd:complexType>
        <xsd:sequence>
          <xsd:element name="documentManagement">
            <xsd:complexType>
              <xsd:all>
                <xsd:element ref="ns2:Executive_x0020_Summary" minOccurs="0"/>
                <xsd:element ref="ns2:BSI_BusinessFunctions" minOccurs="0"/>
                <xsd:element ref="ns2:Associated_x0020_Region" minOccurs="0"/>
                <xsd:element ref="ns2:Associated_x0020_Business_x0020_Stream" minOccurs="0"/>
                <xsd:element ref="ns2:BSI_RelatedSector" minOccurs="0"/>
                <xsd:element ref="ns2:Author_x0028_s_x0029_" minOccurs="0"/>
                <xsd:element ref="ns2:Publish_x0020_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Executive_x0020_Summary" ma:index="2" nillable="true" ma:displayName="Executive Summary" ma:internalName="Executive_x0020_Summary">
      <xsd:simpleType>
        <xsd:restriction base="dms:Note">
          <xsd:maxLength value="255"/>
        </xsd:restriction>
      </xsd:simpleType>
    </xsd:element>
    <xsd:element name="BSI_BusinessFunctions" ma:index="3" nillable="true" ma:displayName="Related Business Function" ma:default="Sales" ma:format="Dropdown" ma:internalName="BSI_BusinessFunctions" ma:readOnly="false">
      <xsd:simpleType>
        <xsd:restriction base="dms:Choice">
          <xsd:enumeration value="Sales"/>
          <xsd:enumeration value="Customer Insight &amp; Engagement"/>
          <xsd:enumeration value="Finance"/>
          <xsd:enumeration value="HR"/>
          <xsd:enumeration value="IT"/>
          <xsd:enumeration value="Legal"/>
          <xsd:enumeration value="Marketing"/>
          <xsd:enumeration value="Operations"/>
          <xsd:enumeration value="Compliance and Risk"/>
          <xsd:enumeration value="Sales"/>
          <xsd:enumeration value="Corporate Governance"/>
          <xsd:enumeration value="Information Security"/>
          <xsd:enumeration value="N/A"/>
        </xsd:restriction>
      </xsd:simpleType>
    </xsd:element>
    <xsd:element name="Associated_x0020_Region" ma:index="4" nillable="true" ma:displayName="Associated Region" ma:default="Global" ma:internalName="Associated_x0020_Region" ma:readOnly="false">
      <xsd:complexType>
        <xsd:complexContent>
          <xsd:extension base="dms:MultiChoice">
            <xsd:sequence>
              <xsd:element name="Value" maxOccurs="unbounded" minOccurs="0" nillable="true">
                <xsd:simpleType>
                  <xsd:restriction base="dms:Choice">
                    <xsd:enumeration value="Global"/>
                    <xsd:enumeration value="Americas"/>
                    <xsd:enumeration value="Asia Pacific"/>
                    <xsd:enumeration value="EMEA"/>
                  </xsd:restriction>
                </xsd:simpleType>
              </xsd:element>
            </xsd:sequence>
          </xsd:extension>
        </xsd:complexContent>
      </xsd:complexType>
    </xsd:element>
    <xsd:element name="Associated_x0020_Business_x0020_Stream" ma:index="5" nillable="true" ma:displayName="Associated Business Stream" ma:default="Global" ma:internalName="Associated_x0020_Business_x0020_Stream">
      <xsd:complexType>
        <xsd:complexContent>
          <xsd:extension base="dms:MultiChoice">
            <xsd:sequence>
              <xsd:element name="Value" maxOccurs="unbounded" minOccurs="0" nillable="true">
                <xsd:simpleType>
                  <xsd:restriction base="dms:Choice">
                    <xsd:enumeration value="Global"/>
                    <xsd:enumeration value="Training Stream"/>
                    <xsd:enumeration value="Assurance Stream"/>
                    <xsd:enumeration value="Advisory Stream"/>
                    <xsd:enumeration value="Standards Stream"/>
                    <xsd:enumeration value="Medical Devices Stream"/>
                  </xsd:restriction>
                </xsd:simpleType>
              </xsd:element>
            </xsd:sequence>
          </xsd:extension>
        </xsd:complexContent>
      </xsd:complexType>
    </xsd:element>
    <xsd:element name="BSI_RelatedSector" ma:index="6" nillable="true" ma:displayName="Related Sector" ma:default="Aerospace" ma:format="Dropdown" ma:internalName="BSI_RelatedSector">
      <xsd:simpleType>
        <xsd:restriction base="dms:Choice">
          <xsd:enumeration value="Aerospace"/>
          <xsd:enumeration value="Automative"/>
          <xsd:enumeration value="Construction"/>
          <xsd:enumeration value="Energy &amp; Utilities"/>
          <xsd:enumeration value="Healthcare"/>
          <xsd:enumeration value="N/A"/>
        </xsd:restriction>
      </xsd:simpleType>
    </xsd:element>
    <xsd:element name="Author_x0028_s_x0029_" ma:index="7" nillable="true" ma:displayName="Author(s)" ma:list="UserInfo" ma:SharePointGroup="0" ma:internalName="Author_x0028_s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 ma:index="8" nillable="true" ma:displayName="Publish Date" ma:default="[today]" ma:format="DateOnly" ma:internalName="Publish_x0020_Date">
      <xsd:simpleType>
        <xsd:restriction base="dms:DateTime"/>
      </xsd:simpleType>
    </xsd:element>
    <xsd:element name="TaxKeywordTaxHTField" ma:index="12" nillable="true" ma:taxonomy="true" ma:internalName="TaxKeywordTaxHTField" ma:taxonomyFieldName="TaxKeyword" ma:displayName="Enterprise Keywords" ma:fieldId="{23f27201-bee3-471e-b2e7-b64fd8b7ca38}" ma:taxonomyMulti="true" ma:sspId="005eca01-e4b6-45bb-9852-d981ca79b31c"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fc42f5b-c8a7-495f-b613-88b910dcc9a5}" ma:internalName="TaxCatchAll" ma:showField="CatchAllData"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fc42f5b-c8a7-495f-b613-88b910dcc9a5}" ma:internalName="TaxCatchAllLabel" ma:readOnly="true" ma:showField="CatchAllDataLabel"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thor_x0028_s_x0029_ xmlns="577468a3-8908-491b-8504-adf343b6a280">
      <UserInfo>
        <DisplayName/>
        <AccountId xsi:nil="true"/>
        <AccountType/>
      </UserInfo>
    </Author_x0028_s_x0029_>
    <Associated_x0020_Business_x0020_Stream xmlns="577468a3-8908-491b-8504-adf343b6a280">
      <Value>Global</Value>
    </Associated_x0020_Business_x0020_Stream>
    <Publish_x0020_Date xmlns="577468a3-8908-491b-8504-adf343b6a280">2012-06-30T23:00:00+00:00</Publish_x0020_Date>
    <Associated_x0020_Region xmlns="577468a3-8908-491b-8504-adf343b6a280">
      <Value>Global</Value>
    </Associated_x0020_Region>
    <Executive_x0020_Summary xmlns="577468a3-8908-491b-8504-adf343b6a280" xsi:nil="true"/>
    <TaxCatchAll xmlns="577468a3-8908-491b-8504-adf343b6a280"/>
    <BSI_RelatedSector xmlns="577468a3-8908-491b-8504-adf343b6a280">Aerospace</BSI_RelatedSector>
    <BSI_BusinessFunctions xmlns="577468a3-8908-491b-8504-adf343b6a280">Marketing</BSI_BusinessFunctions>
    <TaxKeywordTaxHTField xmlns="577468a3-8908-491b-8504-adf343b6a280">
      <Terms xmlns="http://schemas.microsoft.com/office/infopath/2007/PartnerControls"/>
    </TaxKeywordTaxHTField>
    <_dlc_DocId xmlns="577468a3-8908-491b-8504-adf343b6a280">X2NRS4N5DJD3-479-26</_dlc_DocId>
    <_dlc_DocIdUrl xmlns="577468a3-8908-491b-8504-adf343b6a280">
      <Url>https://intranet.bsi-global.com/OurBSI/BusinessFunctions/Marketing/Brand/Templates/_layouts/DocIdRedir.aspx?ID=X2NRS4N5DJD3-479-26</Url>
      <Description>X2NRS4N5DJD3-479-26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BF4B871-B5D1-41A8-9166-088DA24A2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7FDC35-99D6-460B-B863-3D037FAF18B4}">
  <ds:schemaRefs>
    <ds:schemaRef ds:uri="http://schemas.microsoft.com/sharepoint/v3/contenttype/forms"/>
  </ds:schemaRefs>
</ds:datastoreItem>
</file>

<file path=customXml/itemProps3.xml><?xml version="1.0" encoding="utf-8"?>
<ds:datastoreItem xmlns:ds="http://schemas.openxmlformats.org/officeDocument/2006/customXml" ds:itemID="{70D1CE3D-3439-4472-BA07-436F3BE9F38F}">
  <ds:schemaRefs>
    <ds:schemaRef ds:uri="http://purl.org/dc/dcmitype/"/>
    <ds:schemaRef ds:uri="http://purl.org/dc/terms/"/>
    <ds:schemaRef ds:uri="http://www.w3.org/XML/1998/namespace"/>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16187FE1-26B9-4CA1-891E-87ACF00BB8D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BSI PowerPoint Template FINAL</Template>
  <TotalTime>0</TotalTime>
  <Words>974</Words>
  <Application>Microsoft Office PowerPoint</Application>
  <PresentationFormat>On-screen Show (16:9)</PresentationFormat>
  <Paragraphs>210</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Tahoma</vt:lpstr>
      <vt:lpstr>Courier New</vt:lpstr>
      <vt:lpstr>Calibri</vt:lpstr>
      <vt:lpstr>Times New Roman</vt:lpstr>
      <vt:lpstr>Tahoma Bold</vt:lpstr>
      <vt:lpstr>ヒラギノ角ゴ Pro W3</vt:lpstr>
      <vt:lpstr>BSI PowerPoint Template FINAL</vt:lpstr>
      <vt:lpstr>EN ISO 14971:2012</vt:lpstr>
      <vt:lpstr>Harmonised Standard – EN ISO 14971:2012</vt:lpstr>
      <vt:lpstr>From Annex Z’s</vt:lpstr>
      <vt:lpstr>Deviation #1</vt:lpstr>
      <vt:lpstr>Deviation #3</vt:lpstr>
      <vt:lpstr>Have all risks been reduced as much as possible?</vt:lpstr>
      <vt:lpstr>Have all risks been reduced as much as possible?</vt:lpstr>
      <vt:lpstr>Deviation #2</vt:lpstr>
      <vt:lpstr>Deviation #4</vt:lpstr>
      <vt:lpstr>Has a risk benefit analysis been conducted for all risks?</vt:lpstr>
      <vt:lpstr>Deviation #5</vt:lpstr>
      <vt:lpstr>Deviation #6</vt:lpstr>
      <vt:lpstr>Have risks been designed out if possible?</vt:lpstr>
      <vt:lpstr>Deviation #7</vt:lpstr>
      <vt:lpstr>Have residual risks been incorrectly reduced?</vt:lpstr>
      <vt:lpstr>Questions?</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powerpoint with content</dc:title>
  <dc:creator>Chris Wright</dc:creator>
  <cp:lastModifiedBy>David Adams</cp:lastModifiedBy>
  <cp:revision>279</cp:revision>
  <dcterms:created xsi:type="dcterms:W3CDTF">2012-06-08T12:50:22Z</dcterms:created>
  <dcterms:modified xsi:type="dcterms:W3CDTF">2013-07-16T10:58:24Z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0x01010058BB4A1BCFDA71419E91871CCF50BB0500882397598944924C8D26471266149F56</vt:lpwstr>
  </property>
  <property fmtid="{D5CDD505-2E9C-101B-9397-08002B2CF9AE}" pid="3" name="_dlc_DocIdItemGuid">
    <vt:lpwstr>af3c7f53-057f-41f4-9817-ea82f2e38a06</vt:lpwstr>
  </property>
  <property fmtid="{D5CDD505-2E9C-101B-9397-08002B2CF9AE}" pid="4" name="TaxKeyword">
    <vt:lpwstr/>
  </property>
</Properties>
</file>