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87" r:id="rId2"/>
    <p:sldId id="289" r:id="rId3"/>
    <p:sldId id="260" r:id="rId4"/>
    <p:sldId id="290" r:id="rId5"/>
    <p:sldId id="293" r:id="rId6"/>
    <p:sldId id="329" r:id="rId7"/>
    <p:sldId id="265" r:id="rId8"/>
    <p:sldId id="303" r:id="rId9"/>
    <p:sldId id="304" r:id="rId10"/>
    <p:sldId id="308" r:id="rId11"/>
    <p:sldId id="312" r:id="rId12"/>
    <p:sldId id="320" r:id="rId13"/>
    <p:sldId id="311" r:id="rId14"/>
    <p:sldId id="272" r:id="rId15"/>
    <p:sldId id="273" r:id="rId16"/>
    <p:sldId id="274" r:id="rId17"/>
    <p:sldId id="313" r:id="rId18"/>
    <p:sldId id="321" r:id="rId19"/>
    <p:sldId id="325" r:id="rId20"/>
    <p:sldId id="324"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E71"/>
    <a:srgbClr val="389E83"/>
    <a:srgbClr val="2363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79016" autoAdjust="0"/>
  </p:normalViewPr>
  <p:slideViewPr>
    <p:cSldViewPr snapToGrid="0">
      <p:cViewPr varScale="1">
        <p:scale>
          <a:sx n="88" d="100"/>
          <a:sy n="88" d="100"/>
        </p:scale>
        <p:origin x="164" y="6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41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4EAA34-973E-42E8-A8BC-7F5B08103F1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6F0DE026-868F-4895-B8DB-418955AE2DE3}">
      <dgm:prSet phldrT="[Text]" custT="1"/>
      <dgm:spPr>
        <a:scene3d>
          <a:camera prst="orthographicFront"/>
          <a:lightRig rig="threePt" dir="t"/>
        </a:scene3d>
        <a:sp3d contourW="12700">
          <a:contourClr>
            <a:schemeClr val="tx2"/>
          </a:contourClr>
        </a:sp3d>
      </dgm:spPr>
      <dgm:t>
        <a:bodyPr/>
        <a:lstStyle/>
        <a:p>
          <a:r>
            <a:rPr lang="en-US" sz="2400" dirty="0"/>
            <a:t>Regulatory Authorities</a:t>
          </a:r>
        </a:p>
      </dgm:t>
    </dgm:pt>
    <dgm:pt modelId="{951F02B1-0D35-4145-8C62-A3119C081257}" type="parTrans" cxnId="{4D30952C-4A7C-44AF-A611-F5783818A9C1}">
      <dgm:prSet/>
      <dgm:spPr/>
      <dgm:t>
        <a:bodyPr/>
        <a:lstStyle/>
        <a:p>
          <a:endParaRPr lang="en-US"/>
        </a:p>
      </dgm:t>
    </dgm:pt>
    <dgm:pt modelId="{1F022E3E-9932-4229-934E-884C321DECDB}" type="sibTrans" cxnId="{4D30952C-4A7C-44AF-A611-F5783818A9C1}">
      <dgm:prSet/>
      <dgm:spPr/>
      <dgm:t>
        <a:bodyPr/>
        <a:lstStyle/>
        <a:p>
          <a:endParaRPr lang="en-US"/>
        </a:p>
      </dgm:t>
    </dgm:pt>
    <dgm:pt modelId="{87F7DDCD-5394-4DC7-B330-046DA167F893}">
      <dgm:prSet phldrT="[Text]"/>
      <dgm:spPr>
        <a:scene3d>
          <a:camera prst="orthographicFront"/>
          <a:lightRig rig="threePt" dir="t"/>
        </a:scene3d>
        <a:sp3d contourW="12700">
          <a:contourClr>
            <a:schemeClr val="tx2"/>
          </a:contourClr>
        </a:sp3d>
      </dgm:spPr>
      <dgm:t>
        <a:bodyPr/>
        <a:lstStyle/>
        <a:p>
          <a:r>
            <a:rPr lang="en-US" dirty="0"/>
            <a:t>Assessments</a:t>
          </a:r>
        </a:p>
      </dgm:t>
    </dgm:pt>
    <dgm:pt modelId="{51540167-043A-4A02-BF64-A32DF52AE31C}" type="parTrans" cxnId="{F6B90785-F5A0-40DD-9B2F-A7E0F03D73D8}">
      <dgm:prSet/>
      <dgm:spPr/>
      <dgm:t>
        <a:bodyPr/>
        <a:lstStyle/>
        <a:p>
          <a:endParaRPr lang="en-US"/>
        </a:p>
      </dgm:t>
    </dgm:pt>
    <dgm:pt modelId="{59B61D39-7ED9-47C6-B354-D4DB594DDD8F}" type="sibTrans" cxnId="{F6B90785-F5A0-40DD-9B2F-A7E0F03D73D8}">
      <dgm:prSet/>
      <dgm:spPr/>
      <dgm:t>
        <a:bodyPr/>
        <a:lstStyle/>
        <a:p>
          <a:endParaRPr lang="en-US"/>
        </a:p>
      </dgm:t>
    </dgm:pt>
    <dgm:pt modelId="{4EB0881C-AD10-40CE-A1CE-226CB5DF47B8}">
      <dgm:prSet phldrT="[Text]" custT="1"/>
      <dgm:spPr>
        <a:scene3d>
          <a:camera prst="orthographicFront"/>
          <a:lightRig rig="threePt" dir="t"/>
        </a:scene3d>
        <a:sp3d contourW="12700">
          <a:contourClr>
            <a:schemeClr val="tx2"/>
          </a:contourClr>
        </a:sp3d>
      </dgm:spPr>
      <dgm:t>
        <a:bodyPr/>
        <a:lstStyle/>
        <a:p>
          <a:r>
            <a:rPr lang="en-US" sz="2400" dirty="0"/>
            <a:t>Auditing Organizations</a:t>
          </a:r>
        </a:p>
      </dgm:t>
    </dgm:pt>
    <dgm:pt modelId="{81B81BA0-C32E-4C90-B0A5-B8384E0D16D5}" type="parTrans" cxnId="{BDA894EF-D386-43B5-8C67-018AFE32A54F}">
      <dgm:prSet/>
      <dgm:spPr/>
      <dgm:t>
        <a:bodyPr/>
        <a:lstStyle/>
        <a:p>
          <a:endParaRPr lang="en-US"/>
        </a:p>
      </dgm:t>
    </dgm:pt>
    <dgm:pt modelId="{5F087306-7026-47B0-BB81-AA2718E6EA0A}" type="sibTrans" cxnId="{BDA894EF-D386-43B5-8C67-018AFE32A54F}">
      <dgm:prSet/>
      <dgm:spPr/>
      <dgm:t>
        <a:bodyPr/>
        <a:lstStyle/>
        <a:p>
          <a:endParaRPr lang="en-US"/>
        </a:p>
      </dgm:t>
    </dgm:pt>
    <dgm:pt modelId="{2B863132-03DA-40D1-ABDD-CF6440C43973}">
      <dgm:prSet phldrT="[Text]" custT="1"/>
      <dgm:spPr>
        <a:scene3d>
          <a:camera prst="orthographicFront"/>
          <a:lightRig rig="threePt" dir="t"/>
        </a:scene3d>
        <a:sp3d contourW="12700">
          <a:contourClr>
            <a:schemeClr val="tx2"/>
          </a:contourClr>
        </a:sp3d>
      </dgm:spPr>
      <dgm:t>
        <a:bodyPr/>
        <a:lstStyle/>
        <a:p>
          <a:r>
            <a:rPr lang="en-US" sz="2400" dirty="0"/>
            <a:t>                      Audits            </a:t>
          </a:r>
          <a:r>
            <a:rPr lang="en-US" sz="1800" dirty="0"/>
            <a:t>NCs/CAPs</a:t>
          </a:r>
          <a:r>
            <a:rPr lang="en-US" sz="2400" dirty="0"/>
            <a:t>                </a:t>
          </a:r>
        </a:p>
      </dgm:t>
    </dgm:pt>
    <dgm:pt modelId="{88AE3AA3-CC8E-4F57-AA0B-DD8C11637406}" type="parTrans" cxnId="{C7C0400A-593F-4D24-A004-EC4B4B2CC2E1}">
      <dgm:prSet/>
      <dgm:spPr/>
      <dgm:t>
        <a:bodyPr/>
        <a:lstStyle/>
        <a:p>
          <a:endParaRPr lang="en-US"/>
        </a:p>
      </dgm:t>
    </dgm:pt>
    <dgm:pt modelId="{A5C1E094-65E1-43EF-BAA5-263062234285}" type="sibTrans" cxnId="{C7C0400A-593F-4D24-A004-EC4B4B2CC2E1}">
      <dgm:prSet/>
      <dgm:spPr/>
      <dgm:t>
        <a:bodyPr/>
        <a:lstStyle/>
        <a:p>
          <a:endParaRPr lang="en-US"/>
        </a:p>
      </dgm:t>
    </dgm:pt>
    <dgm:pt modelId="{0D55A7EF-E234-45A9-9920-C6A00E72D493}">
      <dgm:prSet phldrT="[Text]" custT="1"/>
      <dgm:spPr>
        <a:scene3d>
          <a:camera prst="orthographicFront"/>
          <a:lightRig rig="threePt" dir="t"/>
        </a:scene3d>
        <a:sp3d contourW="12700">
          <a:contourClr>
            <a:schemeClr val="tx2"/>
          </a:contourClr>
        </a:sp3d>
      </dgm:spPr>
      <dgm:t>
        <a:bodyPr/>
        <a:lstStyle/>
        <a:p>
          <a:r>
            <a:rPr lang="en-US" sz="2400" dirty="0"/>
            <a:t>Manufacturers</a:t>
          </a:r>
        </a:p>
      </dgm:t>
    </dgm:pt>
    <dgm:pt modelId="{886FA827-FCC0-4B93-8E3E-04A121E2A4D0}" type="parTrans" cxnId="{AEC03459-6924-4A80-B7E6-DF27AE45E992}">
      <dgm:prSet/>
      <dgm:spPr/>
      <dgm:t>
        <a:bodyPr/>
        <a:lstStyle/>
        <a:p>
          <a:endParaRPr lang="en-US"/>
        </a:p>
      </dgm:t>
    </dgm:pt>
    <dgm:pt modelId="{0FC6F8F1-FA2B-40F5-8780-41D357771A2A}" type="sibTrans" cxnId="{AEC03459-6924-4A80-B7E6-DF27AE45E992}">
      <dgm:prSet/>
      <dgm:spPr/>
      <dgm:t>
        <a:bodyPr/>
        <a:lstStyle/>
        <a:p>
          <a:endParaRPr lang="en-US"/>
        </a:p>
      </dgm:t>
    </dgm:pt>
    <dgm:pt modelId="{BB076C05-F5AD-40CB-B3B6-FFC80852EDAB}">
      <dgm:prSet phldrT="[Text]"/>
      <dgm:spPr>
        <a:scene3d>
          <a:camera prst="orthographicFront"/>
          <a:lightRig rig="threePt" dir="t"/>
        </a:scene3d>
        <a:sp3d contourW="12700">
          <a:contourClr>
            <a:schemeClr val="tx2"/>
          </a:contourClr>
        </a:sp3d>
      </dgm:spPr>
      <dgm:t>
        <a:bodyPr/>
        <a:lstStyle/>
        <a:p>
          <a:r>
            <a:rPr lang="en-US" dirty="0"/>
            <a:t> </a:t>
          </a:r>
        </a:p>
      </dgm:t>
    </dgm:pt>
    <dgm:pt modelId="{AE224D93-2A82-4A23-AF69-FEFB1825610F}" type="parTrans" cxnId="{43656D73-8FD2-4AF1-A471-5552B3842903}">
      <dgm:prSet/>
      <dgm:spPr/>
      <dgm:t>
        <a:bodyPr/>
        <a:lstStyle/>
        <a:p>
          <a:endParaRPr lang="en-US"/>
        </a:p>
      </dgm:t>
    </dgm:pt>
    <dgm:pt modelId="{A2EFC03C-9B51-493A-98EF-D3E0D092CC47}" type="sibTrans" cxnId="{43656D73-8FD2-4AF1-A471-5552B3842903}">
      <dgm:prSet/>
      <dgm:spPr/>
      <dgm:t>
        <a:bodyPr/>
        <a:lstStyle/>
        <a:p>
          <a:endParaRPr lang="en-US"/>
        </a:p>
      </dgm:t>
    </dgm:pt>
    <dgm:pt modelId="{330C718C-0D43-4901-999E-9B2CF169C37E}">
      <dgm:prSet phldrT="[Text]" custT="1"/>
      <dgm:spPr>
        <a:scene3d>
          <a:camera prst="orthographicFront"/>
          <a:lightRig rig="threePt" dir="t"/>
        </a:scene3d>
        <a:sp3d contourW="12700">
          <a:contourClr>
            <a:schemeClr val="tx2"/>
          </a:contourClr>
        </a:sp3d>
      </dgm:spPr>
      <dgm:t>
        <a:bodyPr/>
        <a:lstStyle/>
        <a:p>
          <a:r>
            <a:rPr lang="en-US" sz="1600" dirty="0"/>
            <a:t> </a:t>
          </a:r>
          <a:r>
            <a:rPr lang="en-US" sz="1800" dirty="0"/>
            <a:t>NCs/CAPs</a:t>
          </a:r>
          <a:r>
            <a:rPr lang="en-US" sz="1600" dirty="0"/>
            <a:t>    </a:t>
          </a:r>
          <a:endParaRPr lang="en-US" sz="2400" dirty="0"/>
        </a:p>
      </dgm:t>
    </dgm:pt>
    <dgm:pt modelId="{BB2E2D83-36F6-46AD-954C-6CD59457E7AB}" type="parTrans" cxnId="{3A1A4577-AF17-46C2-9DED-463FADC7478E}">
      <dgm:prSet/>
      <dgm:spPr/>
      <dgm:t>
        <a:bodyPr/>
        <a:lstStyle/>
        <a:p>
          <a:endParaRPr lang="en-US"/>
        </a:p>
      </dgm:t>
    </dgm:pt>
    <dgm:pt modelId="{D85D7458-CEF2-4584-911D-D7552EC89461}" type="sibTrans" cxnId="{3A1A4577-AF17-46C2-9DED-463FADC7478E}">
      <dgm:prSet/>
      <dgm:spPr/>
      <dgm:t>
        <a:bodyPr/>
        <a:lstStyle/>
        <a:p>
          <a:endParaRPr lang="en-US"/>
        </a:p>
      </dgm:t>
    </dgm:pt>
    <dgm:pt modelId="{9E9B2F50-CEAB-4D9E-AFAD-717D3E576C96}">
      <dgm:prSet phldrT="[Text]"/>
      <dgm:spPr>
        <a:scene3d>
          <a:camera prst="orthographicFront"/>
          <a:lightRig rig="threePt" dir="t"/>
        </a:scene3d>
        <a:sp3d contourW="12700">
          <a:contourClr>
            <a:schemeClr val="tx2"/>
          </a:contourClr>
        </a:sp3d>
      </dgm:spPr>
      <dgm:t>
        <a:bodyPr/>
        <a:lstStyle/>
        <a:p>
          <a:r>
            <a:rPr lang="en-US" dirty="0"/>
            <a:t>                     Reports</a:t>
          </a:r>
        </a:p>
      </dgm:t>
    </dgm:pt>
    <dgm:pt modelId="{67292CA3-7021-4B21-9DD4-AC71C7F6510A}" type="sibTrans" cxnId="{CF99804B-5464-4F92-9D01-32F9C71159BF}">
      <dgm:prSet/>
      <dgm:spPr/>
      <dgm:t>
        <a:bodyPr/>
        <a:lstStyle/>
        <a:p>
          <a:endParaRPr lang="en-US"/>
        </a:p>
      </dgm:t>
    </dgm:pt>
    <dgm:pt modelId="{8D261DA4-9914-40BE-B937-A8080FB2A97B}" type="parTrans" cxnId="{CF99804B-5464-4F92-9D01-32F9C71159BF}">
      <dgm:prSet/>
      <dgm:spPr/>
      <dgm:t>
        <a:bodyPr/>
        <a:lstStyle/>
        <a:p>
          <a:endParaRPr lang="en-US"/>
        </a:p>
      </dgm:t>
    </dgm:pt>
    <dgm:pt modelId="{4F03F347-3735-43A3-8A1E-7ED6DB324DB1}" type="pres">
      <dgm:prSet presAssocID="{6F4EAA34-973E-42E8-A8BC-7F5B08103F1A}" presName="Name0" presStyleCnt="0">
        <dgm:presLayoutVars>
          <dgm:dir/>
          <dgm:animLvl val="lvl"/>
          <dgm:resizeHandles val="exact"/>
        </dgm:presLayoutVars>
      </dgm:prSet>
      <dgm:spPr/>
    </dgm:pt>
    <dgm:pt modelId="{2A9C464C-2A91-43B8-A3CD-3E0BE790EDA0}" type="pres">
      <dgm:prSet presAssocID="{0D55A7EF-E234-45A9-9920-C6A00E72D493}" presName="boxAndChildren" presStyleCnt="0"/>
      <dgm:spPr>
        <a:scene3d>
          <a:camera prst="orthographicFront"/>
          <a:lightRig rig="threePt" dir="t"/>
        </a:scene3d>
        <a:sp3d contourW="12700">
          <a:contourClr>
            <a:schemeClr val="tx2"/>
          </a:contourClr>
        </a:sp3d>
      </dgm:spPr>
    </dgm:pt>
    <dgm:pt modelId="{EC7B9AEA-736F-4D0F-B16B-C2C9F01AE299}" type="pres">
      <dgm:prSet presAssocID="{0D55A7EF-E234-45A9-9920-C6A00E72D493}" presName="parentTextBox" presStyleLbl="node1" presStyleIdx="0" presStyleCnt="3"/>
      <dgm:spPr/>
    </dgm:pt>
    <dgm:pt modelId="{50409C5E-5200-49FA-A83E-C4DE3F5669AC}" type="pres">
      <dgm:prSet presAssocID="{0D55A7EF-E234-45A9-9920-C6A00E72D493}" presName="entireBox" presStyleLbl="node1" presStyleIdx="0" presStyleCnt="3"/>
      <dgm:spPr/>
    </dgm:pt>
    <dgm:pt modelId="{A686475B-82AF-4B9E-A6B9-926C4AA63A6F}" type="pres">
      <dgm:prSet presAssocID="{0D55A7EF-E234-45A9-9920-C6A00E72D493}" presName="descendantBox" presStyleCnt="0"/>
      <dgm:spPr>
        <a:scene3d>
          <a:camera prst="orthographicFront"/>
          <a:lightRig rig="threePt" dir="t"/>
        </a:scene3d>
        <a:sp3d contourW="12700">
          <a:contourClr>
            <a:schemeClr val="tx2"/>
          </a:contourClr>
        </a:sp3d>
      </dgm:spPr>
    </dgm:pt>
    <dgm:pt modelId="{6FEAA2E9-AC8F-4492-8D12-5C73BAF7AE8F}" type="pres">
      <dgm:prSet presAssocID="{BB076C05-F5AD-40CB-B3B6-FFC80852EDAB}" presName="childTextBox" presStyleLbl="fgAccFollowNode1" presStyleIdx="0" presStyleCnt="5">
        <dgm:presLayoutVars>
          <dgm:bulletEnabled val="1"/>
        </dgm:presLayoutVars>
      </dgm:prSet>
      <dgm:spPr/>
    </dgm:pt>
    <dgm:pt modelId="{428C9F0D-9C8F-4772-8C5B-E630631E121B}" type="pres">
      <dgm:prSet presAssocID="{330C718C-0D43-4901-999E-9B2CF169C37E}" presName="childTextBox" presStyleLbl="fgAccFollowNode1" presStyleIdx="1" presStyleCnt="5">
        <dgm:presLayoutVars>
          <dgm:bulletEnabled val="1"/>
        </dgm:presLayoutVars>
      </dgm:prSet>
      <dgm:spPr/>
    </dgm:pt>
    <dgm:pt modelId="{1A2DB770-B7FB-4D69-805E-ED2AA77A549F}" type="pres">
      <dgm:prSet presAssocID="{5F087306-7026-47B0-BB81-AA2718E6EA0A}" presName="sp" presStyleCnt="0"/>
      <dgm:spPr>
        <a:scene3d>
          <a:camera prst="orthographicFront"/>
          <a:lightRig rig="threePt" dir="t"/>
        </a:scene3d>
        <a:sp3d contourW="12700">
          <a:contourClr>
            <a:schemeClr val="tx2"/>
          </a:contourClr>
        </a:sp3d>
      </dgm:spPr>
    </dgm:pt>
    <dgm:pt modelId="{DDFA8E48-D673-4EAE-BDA8-D4CFA416D427}" type="pres">
      <dgm:prSet presAssocID="{4EB0881C-AD10-40CE-A1CE-226CB5DF47B8}" presName="arrowAndChildren" presStyleCnt="0"/>
      <dgm:spPr>
        <a:scene3d>
          <a:camera prst="orthographicFront"/>
          <a:lightRig rig="threePt" dir="t"/>
        </a:scene3d>
        <a:sp3d contourW="12700">
          <a:contourClr>
            <a:schemeClr val="tx2"/>
          </a:contourClr>
        </a:sp3d>
      </dgm:spPr>
    </dgm:pt>
    <dgm:pt modelId="{87DD0874-25C8-4F8C-BC0B-212C9CFEB62C}" type="pres">
      <dgm:prSet presAssocID="{4EB0881C-AD10-40CE-A1CE-226CB5DF47B8}" presName="parentTextArrow" presStyleLbl="node1" presStyleIdx="0" presStyleCnt="3"/>
      <dgm:spPr/>
    </dgm:pt>
    <dgm:pt modelId="{28B896ED-C8D5-46E3-A874-59061A63BD99}" type="pres">
      <dgm:prSet presAssocID="{4EB0881C-AD10-40CE-A1CE-226CB5DF47B8}" presName="arrow" presStyleLbl="node1" presStyleIdx="1" presStyleCnt="3"/>
      <dgm:spPr/>
    </dgm:pt>
    <dgm:pt modelId="{4FCCDF30-77EE-4D75-BB39-03A99E7EE695}" type="pres">
      <dgm:prSet presAssocID="{4EB0881C-AD10-40CE-A1CE-226CB5DF47B8}" presName="descendantArrow" presStyleCnt="0"/>
      <dgm:spPr>
        <a:scene3d>
          <a:camera prst="orthographicFront"/>
          <a:lightRig rig="threePt" dir="t"/>
        </a:scene3d>
        <a:sp3d contourW="12700">
          <a:contourClr>
            <a:schemeClr val="tx2"/>
          </a:contourClr>
        </a:sp3d>
      </dgm:spPr>
    </dgm:pt>
    <dgm:pt modelId="{FB7E4A95-3086-44CD-B8F9-C12CDB550B2A}" type="pres">
      <dgm:prSet presAssocID="{2B863132-03DA-40D1-ABDD-CF6440C43973}" presName="childTextArrow" presStyleLbl="fgAccFollowNode1" presStyleIdx="2" presStyleCnt="5">
        <dgm:presLayoutVars>
          <dgm:bulletEnabled val="1"/>
        </dgm:presLayoutVars>
      </dgm:prSet>
      <dgm:spPr/>
    </dgm:pt>
    <dgm:pt modelId="{FA84909F-EBE7-421B-AD0C-A7BA42D6AAF4}" type="pres">
      <dgm:prSet presAssocID="{1F022E3E-9932-4229-934E-884C321DECDB}" presName="sp" presStyleCnt="0"/>
      <dgm:spPr>
        <a:scene3d>
          <a:camera prst="orthographicFront"/>
          <a:lightRig rig="threePt" dir="t"/>
        </a:scene3d>
        <a:sp3d contourW="12700">
          <a:contourClr>
            <a:schemeClr val="tx2"/>
          </a:contourClr>
        </a:sp3d>
      </dgm:spPr>
    </dgm:pt>
    <dgm:pt modelId="{DFB5D7A2-7BF2-4C59-B5F2-72EE57D3A908}" type="pres">
      <dgm:prSet presAssocID="{6F0DE026-868F-4895-B8DB-418955AE2DE3}" presName="arrowAndChildren" presStyleCnt="0"/>
      <dgm:spPr>
        <a:scene3d>
          <a:camera prst="orthographicFront"/>
          <a:lightRig rig="threePt" dir="t"/>
        </a:scene3d>
        <a:sp3d contourW="12700">
          <a:contourClr>
            <a:schemeClr val="tx2"/>
          </a:contourClr>
        </a:sp3d>
      </dgm:spPr>
    </dgm:pt>
    <dgm:pt modelId="{A9E87CFD-20DC-4427-9F30-7D3E896624D1}" type="pres">
      <dgm:prSet presAssocID="{6F0DE026-868F-4895-B8DB-418955AE2DE3}" presName="parentTextArrow" presStyleLbl="node1" presStyleIdx="1" presStyleCnt="3"/>
      <dgm:spPr/>
    </dgm:pt>
    <dgm:pt modelId="{B8DD1BF8-1EC9-4604-B7E6-AFD060049A43}" type="pres">
      <dgm:prSet presAssocID="{6F0DE026-868F-4895-B8DB-418955AE2DE3}" presName="arrow" presStyleLbl="node1" presStyleIdx="2" presStyleCnt="3" custLinFactNeighborY="-46"/>
      <dgm:spPr/>
    </dgm:pt>
    <dgm:pt modelId="{B1701008-C41E-48CD-95B3-1D278D9F5689}" type="pres">
      <dgm:prSet presAssocID="{6F0DE026-868F-4895-B8DB-418955AE2DE3}" presName="descendantArrow" presStyleCnt="0"/>
      <dgm:spPr>
        <a:scene3d>
          <a:camera prst="orthographicFront"/>
          <a:lightRig rig="threePt" dir="t"/>
        </a:scene3d>
        <a:sp3d contourW="12700">
          <a:contourClr>
            <a:schemeClr val="tx2"/>
          </a:contourClr>
        </a:sp3d>
      </dgm:spPr>
    </dgm:pt>
    <dgm:pt modelId="{742F918B-8A4E-445D-A5B4-26072F1092F5}" type="pres">
      <dgm:prSet presAssocID="{87F7DDCD-5394-4DC7-B330-046DA167F893}" presName="childTextArrow" presStyleLbl="fgAccFollowNode1" presStyleIdx="3" presStyleCnt="5">
        <dgm:presLayoutVars>
          <dgm:bulletEnabled val="1"/>
        </dgm:presLayoutVars>
      </dgm:prSet>
      <dgm:spPr/>
    </dgm:pt>
    <dgm:pt modelId="{774DE07E-C99B-4AC2-A0C0-50653FB8BFF3}" type="pres">
      <dgm:prSet presAssocID="{9E9B2F50-CEAB-4D9E-AFAD-717D3E576C96}" presName="childTextArrow" presStyleLbl="fgAccFollowNode1" presStyleIdx="4" presStyleCnt="5">
        <dgm:presLayoutVars>
          <dgm:bulletEnabled val="1"/>
        </dgm:presLayoutVars>
      </dgm:prSet>
      <dgm:spPr/>
    </dgm:pt>
  </dgm:ptLst>
  <dgm:cxnLst>
    <dgm:cxn modelId="{C7C0400A-593F-4D24-A004-EC4B4B2CC2E1}" srcId="{4EB0881C-AD10-40CE-A1CE-226CB5DF47B8}" destId="{2B863132-03DA-40D1-ABDD-CF6440C43973}" srcOrd="0" destOrd="0" parTransId="{88AE3AA3-CC8E-4F57-AA0B-DD8C11637406}" sibTransId="{A5C1E094-65E1-43EF-BAA5-263062234285}"/>
    <dgm:cxn modelId="{FB720A1F-2607-48E4-96B8-589EEA8BB781}" type="presOf" srcId="{330C718C-0D43-4901-999E-9B2CF169C37E}" destId="{428C9F0D-9C8F-4772-8C5B-E630631E121B}" srcOrd="0" destOrd="0" presId="urn:microsoft.com/office/officeart/2005/8/layout/process4"/>
    <dgm:cxn modelId="{9ED88422-14AA-42E7-9E07-840B16E75196}" type="presOf" srcId="{4EB0881C-AD10-40CE-A1CE-226CB5DF47B8}" destId="{28B896ED-C8D5-46E3-A874-59061A63BD99}" srcOrd="1" destOrd="0" presId="urn:microsoft.com/office/officeart/2005/8/layout/process4"/>
    <dgm:cxn modelId="{4D30952C-4A7C-44AF-A611-F5783818A9C1}" srcId="{6F4EAA34-973E-42E8-A8BC-7F5B08103F1A}" destId="{6F0DE026-868F-4895-B8DB-418955AE2DE3}" srcOrd="0" destOrd="0" parTransId="{951F02B1-0D35-4145-8C62-A3119C081257}" sibTransId="{1F022E3E-9932-4229-934E-884C321DECDB}"/>
    <dgm:cxn modelId="{7153045B-42DC-4B82-BD09-35AEE533532E}" type="presOf" srcId="{6F0DE026-868F-4895-B8DB-418955AE2DE3}" destId="{B8DD1BF8-1EC9-4604-B7E6-AFD060049A43}" srcOrd="1" destOrd="0" presId="urn:microsoft.com/office/officeart/2005/8/layout/process4"/>
    <dgm:cxn modelId="{CF99804B-5464-4F92-9D01-32F9C71159BF}" srcId="{6F0DE026-868F-4895-B8DB-418955AE2DE3}" destId="{9E9B2F50-CEAB-4D9E-AFAD-717D3E576C96}" srcOrd="1" destOrd="0" parTransId="{8D261DA4-9914-40BE-B937-A8080FB2A97B}" sibTransId="{67292CA3-7021-4B21-9DD4-AC71C7F6510A}"/>
    <dgm:cxn modelId="{942BE771-C567-4A65-B2CE-062D0EDDFE0C}" type="presOf" srcId="{4EB0881C-AD10-40CE-A1CE-226CB5DF47B8}" destId="{87DD0874-25C8-4F8C-BC0B-212C9CFEB62C}" srcOrd="0" destOrd="0" presId="urn:microsoft.com/office/officeart/2005/8/layout/process4"/>
    <dgm:cxn modelId="{43656D73-8FD2-4AF1-A471-5552B3842903}" srcId="{0D55A7EF-E234-45A9-9920-C6A00E72D493}" destId="{BB076C05-F5AD-40CB-B3B6-FFC80852EDAB}" srcOrd="0" destOrd="0" parTransId="{AE224D93-2A82-4A23-AF69-FEFB1825610F}" sibTransId="{A2EFC03C-9B51-493A-98EF-D3E0D092CC47}"/>
    <dgm:cxn modelId="{4EF87D74-B871-42CE-9D19-65CD3A49B970}" type="presOf" srcId="{BB076C05-F5AD-40CB-B3B6-FFC80852EDAB}" destId="{6FEAA2E9-AC8F-4492-8D12-5C73BAF7AE8F}" srcOrd="0" destOrd="0" presId="urn:microsoft.com/office/officeart/2005/8/layout/process4"/>
    <dgm:cxn modelId="{3A1A4577-AF17-46C2-9DED-463FADC7478E}" srcId="{0D55A7EF-E234-45A9-9920-C6A00E72D493}" destId="{330C718C-0D43-4901-999E-9B2CF169C37E}" srcOrd="1" destOrd="0" parTransId="{BB2E2D83-36F6-46AD-954C-6CD59457E7AB}" sibTransId="{D85D7458-CEF2-4584-911D-D7552EC89461}"/>
    <dgm:cxn modelId="{AEC03459-6924-4A80-B7E6-DF27AE45E992}" srcId="{6F4EAA34-973E-42E8-A8BC-7F5B08103F1A}" destId="{0D55A7EF-E234-45A9-9920-C6A00E72D493}" srcOrd="2" destOrd="0" parTransId="{886FA827-FCC0-4B93-8E3E-04A121E2A4D0}" sibTransId="{0FC6F8F1-FA2B-40F5-8780-41D357771A2A}"/>
    <dgm:cxn modelId="{3B15C681-F7B3-410A-B39A-2405D40ADF35}" type="presOf" srcId="{0D55A7EF-E234-45A9-9920-C6A00E72D493}" destId="{EC7B9AEA-736F-4D0F-B16B-C2C9F01AE299}" srcOrd="0" destOrd="0" presId="urn:microsoft.com/office/officeart/2005/8/layout/process4"/>
    <dgm:cxn modelId="{3C461183-6826-4BD6-87BC-804BB7812887}" type="presOf" srcId="{2B863132-03DA-40D1-ABDD-CF6440C43973}" destId="{FB7E4A95-3086-44CD-B8F9-C12CDB550B2A}" srcOrd="0" destOrd="0" presId="urn:microsoft.com/office/officeart/2005/8/layout/process4"/>
    <dgm:cxn modelId="{F6B90785-F5A0-40DD-9B2F-A7E0F03D73D8}" srcId="{6F0DE026-868F-4895-B8DB-418955AE2DE3}" destId="{87F7DDCD-5394-4DC7-B330-046DA167F893}" srcOrd="0" destOrd="0" parTransId="{51540167-043A-4A02-BF64-A32DF52AE31C}" sibTransId="{59B61D39-7ED9-47C6-B354-D4DB594DDD8F}"/>
    <dgm:cxn modelId="{5C964999-4890-4A67-A5F8-2F775C368748}" type="presOf" srcId="{6F4EAA34-973E-42E8-A8BC-7F5B08103F1A}" destId="{4F03F347-3735-43A3-8A1E-7ED6DB324DB1}" srcOrd="0" destOrd="0" presId="urn:microsoft.com/office/officeart/2005/8/layout/process4"/>
    <dgm:cxn modelId="{1668C9DE-8E55-4675-9D27-8D4F73CBAB30}" type="presOf" srcId="{9E9B2F50-CEAB-4D9E-AFAD-717D3E576C96}" destId="{774DE07E-C99B-4AC2-A0C0-50653FB8BFF3}" srcOrd="0" destOrd="0" presId="urn:microsoft.com/office/officeart/2005/8/layout/process4"/>
    <dgm:cxn modelId="{BDA894EF-D386-43B5-8C67-018AFE32A54F}" srcId="{6F4EAA34-973E-42E8-A8BC-7F5B08103F1A}" destId="{4EB0881C-AD10-40CE-A1CE-226CB5DF47B8}" srcOrd="1" destOrd="0" parTransId="{81B81BA0-C32E-4C90-B0A5-B8384E0D16D5}" sibTransId="{5F087306-7026-47B0-BB81-AA2718E6EA0A}"/>
    <dgm:cxn modelId="{F4F970F3-5674-4C74-9E9D-C61DA99D7576}" type="presOf" srcId="{0D55A7EF-E234-45A9-9920-C6A00E72D493}" destId="{50409C5E-5200-49FA-A83E-C4DE3F5669AC}" srcOrd="1" destOrd="0" presId="urn:microsoft.com/office/officeart/2005/8/layout/process4"/>
    <dgm:cxn modelId="{0E7888FB-58BB-43CE-96C3-58A40CE90590}" type="presOf" srcId="{87F7DDCD-5394-4DC7-B330-046DA167F893}" destId="{742F918B-8A4E-445D-A5B4-26072F1092F5}" srcOrd="0" destOrd="0" presId="urn:microsoft.com/office/officeart/2005/8/layout/process4"/>
    <dgm:cxn modelId="{EA50F9FD-4E0D-4DE7-92A6-53AAA82F10FC}" type="presOf" srcId="{6F0DE026-868F-4895-B8DB-418955AE2DE3}" destId="{A9E87CFD-20DC-4427-9F30-7D3E896624D1}" srcOrd="0" destOrd="0" presId="urn:microsoft.com/office/officeart/2005/8/layout/process4"/>
    <dgm:cxn modelId="{3539CF76-0E01-40DD-92FD-80B0F09405BD}" type="presParOf" srcId="{4F03F347-3735-43A3-8A1E-7ED6DB324DB1}" destId="{2A9C464C-2A91-43B8-A3CD-3E0BE790EDA0}" srcOrd="0" destOrd="0" presId="urn:microsoft.com/office/officeart/2005/8/layout/process4"/>
    <dgm:cxn modelId="{0113A4FF-5FCB-44BE-8DDB-4A21289EC0AC}" type="presParOf" srcId="{2A9C464C-2A91-43B8-A3CD-3E0BE790EDA0}" destId="{EC7B9AEA-736F-4D0F-B16B-C2C9F01AE299}" srcOrd="0" destOrd="0" presId="urn:microsoft.com/office/officeart/2005/8/layout/process4"/>
    <dgm:cxn modelId="{0E81BDEA-5057-4C74-8D1C-D769CCB0E121}" type="presParOf" srcId="{2A9C464C-2A91-43B8-A3CD-3E0BE790EDA0}" destId="{50409C5E-5200-49FA-A83E-C4DE3F5669AC}" srcOrd="1" destOrd="0" presId="urn:microsoft.com/office/officeart/2005/8/layout/process4"/>
    <dgm:cxn modelId="{7C40D53F-937B-4537-9091-E6AB382864A2}" type="presParOf" srcId="{2A9C464C-2A91-43B8-A3CD-3E0BE790EDA0}" destId="{A686475B-82AF-4B9E-A6B9-926C4AA63A6F}" srcOrd="2" destOrd="0" presId="urn:microsoft.com/office/officeart/2005/8/layout/process4"/>
    <dgm:cxn modelId="{EA92B7FE-8A42-46BE-AFB5-092CA42667BE}" type="presParOf" srcId="{A686475B-82AF-4B9E-A6B9-926C4AA63A6F}" destId="{6FEAA2E9-AC8F-4492-8D12-5C73BAF7AE8F}" srcOrd="0" destOrd="0" presId="urn:microsoft.com/office/officeart/2005/8/layout/process4"/>
    <dgm:cxn modelId="{0FAABF64-0570-4BE1-9AD7-FE1458A4B83F}" type="presParOf" srcId="{A686475B-82AF-4B9E-A6B9-926C4AA63A6F}" destId="{428C9F0D-9C8F-4772-8C5B-E630631E121B}" srcOrd="1" destOrd="0" presId="urn:microsoft.com/office/officeart/2005/8/layout/process4"/>
    <dgm:cxn modelId="{B852B4A1-5A90-4574-B074-E290CA1B0B71}" type="presParOf" srcId="{4F03F347-3735-43A3-8A1E-7ED6DB324DB1}" destId="{1A2DB770-B7FB-4D69-805E-ED2AA77A549F}" srcOrd="1" destOrd="0" presId="urn:microsoft.com/office/officeart/2005/8/layout/process4"/>
    <dgm:cxn modelId="{33521976-9F61-444B-A800-2B6ADFDC712F}" type="presParOf" srcId="{4F03F347-3735-43A3-8A1E-7ED6DB324DB1}" destId="{DDFA8E48-D673-4EAE-BDA8-D4CFA416D427}" srcOrd="2" destOrd="0" presId="urn:microsoft.com/office/officeart/2005/8/layout/process4"/>
    <dgm:cxn modelId="{ED017129-118E-4E20-9E3C-77566A43DAB6}" type="presParOf" srcId="{DDFA8E48-D673-4EAE-BDA8-D4CFA416D427}" destId="{87DD0874-25C8-4F8C-BC0B-212C9CFEB62C}" srcOrd="0" destOrd="0" presId="urn:microsoft.com/office/officeart/2005/8/layout/process4"/>
    <dgm:cxn modelId="{4F94F516-9C15-4C7D-8E71-FFB73D972C57}" type="presParOf" srcId="{DDFA8E48-D673-4EAE-BDA8-D4CFA416D427}" destId="{28B896ED-C8D5-46E3-A874-59061A63BD99}" srcOrd="1" destOrd="0" presId="urn:microsoft.com/office/officeart/2005/8/layout/process4"/>
    <dgm:cxn modelId="{31F41B26-D25F-412F-8A3D-51E1E7B0AA04}" type="presParOf" srcId="{DDFA8E48-D673-4EAE-BDA8-D4CFA416D427}" destId="{4FCCDF30-77EE-4D75-BB39-03A99E7EE695}" srcOrd="2" destOrd="0" presId="urn:microsoft.com/office/officeart/2005/8/layout/process4"/>
    <dgm:cxn modelId="{751F880D-2D25-4963-92BB-E876FF442018}" type="presParOf" srcId="{4FCCDF30-77EE-4D75-BB39-03A99E7EE695}" destId="{FB7E4A95-3086-44CD-B8F9-C12CDB550B2A}" srcOrd="0" destOrd="0" presId="urn:microsoft.com/office/officeart/2005/8/layout/process4"/>
    <dgm:cxn modelId="{E7C8414F-DCAA-43B7-BF77-E694FD22F1A4}" type="presParOf" srcId="{4F03F347-3735-43A3-8A1E-7ED6DB324DB1}" destId="{FA84909F-EBE7-421B-AD0C-A7BA42D6AAF4}" srcOrd="3" destOrd="0" presId="urn:microsoft.com/office/officeart/2005/8/layout/process4"/>
    <dgm:cxn modelId="{745005C4-B782-4072-ACCB-62B38C0DE388}" type="presParOf" srcId="{4F03F347-3735-43A3-8A1E-7ED6DB324DB1}" destId="{DFB5D7A2-7BF2-4C59-B5F2-72EE57D3A908}" srcOrd="4" destOrd="0" presId="urn:microsoft.com/office/officeart/2005/8/layout/process4"/>
    <dgm:cxn modelId="{8E5F4BD2-0C75-4C02-9A82-30F06383DDF4}" type="presParOf" srcId="{DFB5D7A2-7BF2-4C59-B5F2-72EE57D3A908}" destId="{A9E87CFD-20DC-4427-9F30-7D3E896624D1}" srcOrd="0" destOrd="0" presId="urn:microsoft.com/office/officeart/2005/8/layout/process4"/>
    <dgm:cxn modelId="{89861298-EAB0-457A-BD2F-0D59A54BB8F7}" type="presParOf" srcId="{DFB5D7A2-7BF2-4C59-B5F2-72EE57D3A908}" destId="{B8DD1BF8-1EC9-4604-B7E6-AFD060049A43}" srcOrd="1" destOrd="0" presId="urn:microsoft.com/office/officeart/2005/8/layout/process4"/>
    <dgm:cxn modelId="{B8BC8C68-B3CC-4C2A-92AB-429E957AD83D}" type="presParOf" srcId="{DFB5D7A2-7BF2-4C59-B5F2-72EE57D3A908}" destId="{B1701008-C41E-48CD-95B3-1D278D9F5689}" srcOrd="2" destOrd="0" presId="urn:microsoft.com/office/officeart/2005/8/layout/process4"/>
    <dgm:cxn modelId="{CFF3EA70-6370-4D42-871C-77C2A44A3269}" type="presParOf" srcId="{B1701008-C41E-48CD-95B3-1D278D9F5689}" destId="{742F918B-8A4E-445D-A5B4-26072F1092F5}" srcOrd="0" destOrd="0" presId="urn:microsoft.com/office/officeart/2005/8/layout/process4"/>
    <dgm:cxn modelId="{8AABD608-0A0D-497D-9167-ED2E4C5B9C1D}" type="presParOf" srcId="{B1701008-C41E-48CD-95B3-1D278D9F5689}" destId="{774DE07E-C99B-4AC2-A0C0-50653FB8BFF3}"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409C5E-5200-49FA-A83E-C4DE3F5669AC}">
      <dsp:nvSpPr>
        <dsp:cNvPr id="0" name=""/>
        <dsp:cNvSpPr/>
      </dsp:nvSpPr>
      <dsp:spPr>
        <a:xfrm>
          <a:off x="0" y="3559493"/>
          <a:ext cx="10969414" cy="11683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Manufacturers</a:t>
          </a:r>
        </a:p>
      </dsp:txBody>
      <dsp:txXfrm>
        <a:off x="0" y="3559493"/>
        <a:ext cx="10969414" cy="630884"/>
      </dsp:txXfrm>
    </dsp:sp>
    <dsp:sp modelId="{6FEAA2E9-AC8F-4492-8D12-5C73BAF7AE8F}">
      <dsp:nvSpPr>
        <dsp:cNvPr id="0" name=""/>
        <dsp:cNvSpPr/>
      </dsp:nvSpPr>
      <dsp:spPr>
        <a:xfrm>
          <a:off x="0" y="4167011"/>
          <a:ext cx="5484707" cy="53742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US" sz="3200" kern="1200" dirty="0"/>
            <a:t> </a:t>
          </a:r>
        </a:p>
      </dsp:txBody>
      <dsp:txXfrm>
        <a:off x="0" y="4167011"/>
        <a:ext cx="5484707" cy="537420"/>
      </dsp:txXfrm>
    </dsp:sp>
    <dsp:sp modelId="{428C9F0D-9C8F-4772-8C5B-E630631E121B}">
      <dsp:nvSpPr>
        <dsp:cNvPr id="0" name=""/>
        <dsp:cNvSpPr/>
      </dsp:nvSpPr>
      <dsp:spPr>
        <a:xfrm>
          <a:off x="5484707" y="4167011"/>
          <a:ext cx="5484707" cy="53742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 </a:t>
          </a:r>
          <a:r>
            <a:rPr lang="en-US" sz="1800" kern="1200" dirty="0"/>
            <a:t>NCs/CAPs</a:t>
          </a:r>
          <a:r>
            <a:rPr lang="en-US" sz="1600" kern="1200" dirty="0"/>
            <a:t>    </a:t>
          </a:r>
          <a:endParaRPr lang="en-US" sz="2400" kern="1200" dirty="0"/>
        </a:p>
      </dsp:txBody>
      <dsp:txXfrm>
        <a:off x="5484707" y="4167011"/>
        <a:ext cx="5484707" cy="537420"/>
      </dsp:txXfrm>
    </dsp:sp>
    <dsp:sp modelId="{28B896ED-C8D5-46E3-A874-59061A63BD99}">
      <dsp:nvSpPr>
        <dsp:cNvPr id="0" name=""/>
        <dsp:cNvSpPr/>
      </dsp:nvSpPr>
      <dsp:spPr>
        <a:xfrm rot="10800000">
          <a:off x="0" y="1780164"/>
          <a:ext cx="10969414" cy="179685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Auditing Organizations</a:t>
          </a:r>
        </a:p>
      </dsp:txBody>
      <dsp:txXfrm rot="-10800000">
        <a:off x="0" y="1780164"/>
        <a:ext cx="10969414" cy="630695"/>
      </dsp:txXfrm>
    </dsp:sp>
    <dsp:sp modelId="{FB7E4A95-3086-44CD-B8F9-C12CDB550B2A}">
      <dsp:nvSpPr>
        <dsp:cNvPr id="0" name=""/>
        <dsp:cNvSpPr/>
      </dsp:nvSpPr>
      <dsp:spPr>
        <a:xfrm>
          <a:off x="0" y="2410859"/>
          <a:ext cx="10969414" cy="5372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marL="0" lvl="0" indent="0" algn="ctr" defTabSz="1066800">
            <a:lnSpc>
              <a:spcPct val="90000"/>
            </a:lnSpc>
            <a:spcBef>
              <a:spcPct val="0"/>
            </a:spcBef>
            <a:spcAft>
              <a:spcPct val="35000"/>
            </a:spcAft>
            <a:buNone/>
          </a:pPr>
          <a:r>
            <a:rPr lang="en-US" sz="2400" kern="1200" dirty="0"/>
            <a:t>                      Audits            </a:t>
          </a:r>
          <a:r>
            <a:rPr lang="en-US" sz="1800" kern="1200" dirty="0"/>
            <a:t>NCs/CAPs</a:t>
          </a:r>
          <a:r>
            <a:rPr lang="en-US" sz="2400" kern="1200" dirty="0"/>
            <a:t>                </a:t>
          </a:r>
        </a:p>
      </dsp:txBody>
      <dsp:txXfrm>
        <a:off x="0" y="2410859"/>
        <a:ext cx="10969414" cy="537259"/>
      </dsp:txXfrm>
    </dsp:sp>
    <dsp:sp modelId="{B8DD1BF8-1EC9-4604-B7E6-AFD060049A43}">
      <dsp:nvSpPr>
        <dsp:cNvPr id="0" name=""/>
        <dsp:cNvSpPr/>
      </dsp:nvSpPr>
      <dsp:spPr>
        <a:xfrm rot="10800000">
          <a:off x="0" y="9"/>
          <a:ext cx="10969414" cy="179685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Regulatory Authorities</a:t>
          </a:r>
        </a:p>
      </dsp:txBody>
      <dsp:txXfrm rot="-10800000">
        <a:off x="0" y="9"/>
        <a:ext cx="10969414" cy="630695"/>
      </dsp:txXfrm>
    </dsp:sp>
    <dsp:sp modelId="{742F918B-8A4E-445D-A5B4-26072F1092F5}">
      <dsp:nvSpPr>
        <dsp:cNvPr id="0" name=""/>
        <dsp:cNvSpPr/>
      </dsp:nvSpPr>
      <dsp:spPr>
        <a:xfrm>
          <a:off x="0" y="631531"/>
          <a:ext cx="5484707" cy="5372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US" sz="3200" kern="1200" dirty="0"/>
            <a:t>Assessments</a:t>
          </a:r>
        </a:p>
      </dsp:txBody>
      <dsp:txXfrm>
        <a:off x="0" y="631531"/>
        <a:ext cx="5484707" cy="537259"/>
      </dsp:txXfrm>
    </dsp:sp>
    <dsp:sp modelId="{774DE07E-C99B-4AC2-A0C0-50653FB8BFF3}">
      <dsp:nvSpPr>
        <dsp:cNvPr id="0" name=""/>
        <dsp:cNvSpPr/>
      </dsp:nvSpPr>
      <dsp:spPr>
        <a:xfrm>
          <a:off x="5484707" y="631531"/>
          <a:ext cx="5484707" cy="5372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scene3d>
        <a:sp3d contourW="12700">
          <a:contourClr>
            <a:schemeClr val="tx2"/>
          </a:contourClr>
        </a:sp3d>
      </dsp:spPr>
      <dsp:style>
        <a:lnRef idx="2">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US" sz="3200" kern="1200" dirty="0"/>
            <a:t>                     Reports</a:t>
          </a:r>
        </a:p>
      </dsp:txBody>
      <dsp:txXfrm>
        <a:off x="5484707" y="631531"/>
        <a:ext cx="5484707" cy="53725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B60B85-EC0D-44C6-B0B5-97724F5475AE}" type="datetimeFigureOut">
              <a:rPr lang="en-GB" smtClean="0"/>
              <a:t>02/07/2019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FADD0-A86B-41C8-8213-9CF8C3119758}" type="slidenum">
              <a:rPr lang="en-GB" smtClean="0"/>
              <a:t>‹#›</a:t>
            </a:fld>
            <a:endParaRPr lang="en-GB"/>
          </a:p>
        </p:txBody>
      </p:sp>
    </p:spTree>
    <p:extLst>
      <p:ext uri="{BB962C8B-B14F-4D97-AF65-F5344CB8AC3E}">
        <p14:creationId xmlns:p14="http://schemas.microsoft.com/office/powerpoint/2010/main" val="4221106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WHAT IS MDSAP?</a:t>
            </a:r>
          </a:p>
          <a:p>
            <a:r>
              <a:rPr lang="en-US" dirty="0"/>
              <a:t>The MDSAP Work Group</a:t>
            </a:r>
            <a:r>
              <a:rPr lang="en-US" baseline="0" dirty="0"/>
              <a:t> was created at the inaugural IMDRF meeting Sep 2012.</a:t>
            </a:r>
          </a:p>
          <a:p>
            <a:r>
              <a:rPr lang="en-US" baseline="0" dirty="0"/>
              <a:t>An international coalition quickly agreed to pilot the program from Jan 2014 to Dec 2016.</a:t>
            </a:r>
          </a:p>
          <a:p>
            <a:r>
              <a:rPr lang="en-US" baseline="0" dirty="0"/>
              <a:t>4 regulatory bodies: Australia, Brazil, Canada, USA initially, with Japan as observer.  June 2015 Japan officially part of coalition</a:t>
            </a:r>
          </a:p>
          <a:p>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4</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Nonconformity grading differs from minor/major used in ISO</a:t>
            </a:r>
            <a:r>
              <a:rPr lang="en-US" baseline="0" dirty="0"/>
              <a:t> audits</a:t>
            </a:r>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A1AA32-C644-4039-98E5-524DD55A38F8}" type="slidenum">
              <a:rPr lang="en-GB" smtClean="0"/>
              <a:t>6</a:t>
            </a:fld>
            <a:endParaRPr lang="en-GB"/>
          </a:p>
        </p:txBody>
      </p:sp>
    </p:spTree>
    <p:extLst>
      <p:ext uri="{BB962C8B-B14F-4D97-AF65-F5344CB8AC3E}">
        <p14:creationId xmlns:p14="http://schemas.microsoft.com/office/powerpoint/2010/main" val="1981536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A1AA32-C644-4039-98E5-524DD55A38F8}" type="slidenum">
              <a:rPr lang="en-GB" smtClean="0"/>
              <a:t>7</a:t>
            </a:fld>
            <a:endParaRPr lang="en-GB"/>
          </a:p>
        </p:txBody>
      </p:sp>
    </p:spTree>
    <p:extLst>
      <p:ext uri="{BB962C8B-B14F-4D97-AF65-F5344CB8AC3E}">
        <p14:creationId xmlns:p14="http://schemas.microsoft.com/office/powerpoint/2010/main" val="3834494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A1AA32-C644-4039-98E5-524DD55A38F8}" type="slidenum">
              <a:rPr lang="en-GB" smtClean="0"/>
              <a:t>8</a:t>
            </a:fld>
            <a:endParaRPr lang="en-GB"/>
          </a:p>
        </p:txBody>
      </p:sp>
    </p:spTree>
    <p:extLst>
      <p:ext uri="{BB962C8B-B14F-4D97-AF65-F5344CB8AC3E}">
        <p14:creationId xmlns:p14="http://schemas.microsoft.com/office/powerpoint/2010/main" val="2390560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In a nutshell, the RA’s assess</a:t>
            </a:r>
            <a:r>
              <a:rPr lang="en-US" baseline="0" dirty="0"/>
              <a:t> and qualify the AO’s,</a:t>
            </a:r>
          </a:p>
          <a:p>
            <a:r>
              <a:rPr lang="en-US" baseline="0" dirty="0"/>
              <a:t>Qualified AO’s audit the Manufacturers and send the reports to the AO’s.</a:t>
            </a:r>
          </a:p>
          <a:p>
            <a:endParaRPr lang="en-US" dirty="0"/>
          </a:p>
          <a:p>
            <a:r>
              <a:rPr lang="en-US" dirty="0"/>
              <a:t>Procedures have been implemented to ensure consistency across the RA’s and the Assessments that they conduct of the AO’s, as well as the AO’s, and the Audits that they conduct of the Manufacturers.</a:t>
            </a:r>
          </a:p>
          <a:p>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Now for a deeper</a:t>
            </a:r>
            <a:r>
              <a:rPr lang="en-US" baseline="0" dirty="0"/>
              <a:t> dive into the audits themselves.</a:t>
            </a:r>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10</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Requirements to which manufacturers</a:t>
            </a:r>
            <a:r>
              <a:rPr lang="en-US" baseline="0" dirty="0"/>
              <a:t> will be audited to consists of two primary parts:</a:t>
            </a:r>
          </a:p>
          <a:p>
            <a:r>
              <a:rPr lang="en-US" baseline="0" dirty="0"/>
              <a:t>ISO 13485 requirements, and Country-specific requirements</a:t>
            </a:r>
          </a:p>
          <a:p>
            <a:r>
              <a:rPr lang="en-US" baseline="0" dirty="0"/>
              <a:t>These are clearly identified in the Audit Model document</a:t>
            </a:r>
          </a:p>
          <a:p>
            <a:r>
              <a:rPr lang="en-US" baseline="0" dirty="0"/>
              <a:t>If a manufacturer is shipping product to a MDSAP jurisdiction, country-specific requirements WILL apply</a:t>
            </a:r>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11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3"/>
          <p:cNvSpPr>
            <a:spLocks noGrp="1" noRot="1" noChangeAspect="1" noTextEdit="1"/>
          </p:cNvSpPr>
          <p:nvPr>
            <p:ph type="sldImg"/>
          </p:nvPr>
        </p:nvSpPr>
        <p:spPr>
          <a:xfrm>
            <a:off x="342900" y="909638"/>
            <a:ext cx="6153150" cy="3462337"/>
          </a:xfrm>
          <a:ln/>
        </p:spPr>
      </p:sp>
      <p:sp>
        <p:nvSpPr>
          <p:cNvPr id="103427" name="Notes Placeholder 4"/>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r>
              <a:rPr lang="en-US" dirty="0"/>
              <a:t>Here is a graphic representation of the sequence.  Would basically follow</a:t>
            </a:r>
            <a:r>
              <a:rPr lang="en-US" baseline="0" dirty="0"/>
              <a:t> the primary processes, but linkages to the supporting processes could take place as the audit progresses.  Parts of Purchasing could be looked at during any of the primary processes.  Risk Management would be expected to underlie all processes.</a:t>
            </a:r>
          </a:p>
          <a:p>
            <a:endParaRPr lang="en-US" dirty="0"/>
          </a:p>
          <a:p>
            <a:r>
              <a:rPr lang="en-US" b="1" dirty="0">
                <a:solidFill>
                  <a:schemeClr val="tx2"/>
                </a:solidFill>
              </a:rPr>
              <a:t>Follows the process approach, top down</a:t>
            </a:r>
          </a:p>
          <a:p>
            <a:endParaRPr lang="en-US" dirty="0"/>
          </a:p>
          <a:p>
            <a:r>
              <a:rPr lang="en-US" dirty="0"/>
              <a:t>Four Primary processes</a:t>
            </a:r>
          </a:p>
          <a:p>
            <a:pPr lvl="1"/>
            <a:r>
              <a:rPr lang="en-US" dirty="0"/>
              <a:t>Management</a:t>
            </a:r>
          </a:p>
          <a:p>
            <a:pPr lvl="1"/>
            <a:r>
              <a:rPr lang="en-US" dirty="0"/>
              <a:t>Measurement, Analysis and Improvement</a:t>
            </a:r>
          </a:p>
          <a:p>
            <a:pPr lvl="1"/>
            <a:r>
              <a:rPr lang="en-US" dirty="0"/>
              <a:t>Design and Development</a:t>
            </a:r>
          </a:p>
          <a:p>
            <a:pPr lvl="1"/>
            <a:r>
              <a:rPr lang="en-US" dirty="0"/>
              <a:t>Production and Service Controls</a:t>
            </a:r>
          </a:p>
          <a:p>
            <a:pPr lvl="1"/>
            <a:endParaRPr lang="en-US" dirty="0">
              <a:solidFill>
                <a:schemeClr val="tx1">
                  <a:lumMod val="65000"/>
                  <a:lumOff val="35000"/>
                </a:schemeClr>
              </a:solidFill>
            </a:endParaRPr>
          </a:p>
          <a:p>
            <a:r>
              <a:rPr lang="en-US" dirty="0"/>
              <a:t>Three Supporting Processes</a:t>
            </a:r>
          </a:p>
          <a:p>
            <a:pPr lvl="1"/>
            <a:r>
              <a:rPr lang="en-US" dirty="0"/>
              <a:t>Device Marketing Authorization and Facility Registration</a:t>
            </a:r>
          </a:p>
          <a:p>
            <a:pPr lvl="1"/>
            <a:r>
              <a:rPr lang="en-US" dirty="0"/>
              <a:t>Medical Device Adverse Events and Advisory Notices Reporting</a:t>
            </a:r>
          </a:p>
          <a:p>
            <a:pPr lvl="1"/>
            <a:r>
              <a:rPr lang="en-US" dirty="0"/>
              <a:t>Purchasing</a:t>
            </a:r>
          </a:p>
          <a:p>
            <a:endParaRPr lang="en-US" dirty="0"/>
          </a:p>
        </p:txBody>
      </p:sp>
      <p:sp>
        <p:nvSpPr>
          <p:cNvPr id="4" name="Date Placeholder 3"/>
          <p:cNvSpPr>
            <a:spLocks noGrp="1"/>
          </p:cNvSpPr>
          <p:nvPr>
            <p:ph type="dt" idx="10"/>
          </p:nvPr>
        </p:nvSpPr>
        <p:spPr/>
        <p:txBody>
          <a:bodyPr/>
          <a:lstStyle/>
          <a:p>
            <a:pPr>
              <a:defRPr/>
            </a:pPr>
            <a:fld id="{FFC212C9-6358-4F53-91E0-852770A5AD92}" type="datetime1">
              <a:rPr lang="en-GB" smtClean="0"/>
              <a:pPr>
                <a:defRPr/>
              </a:pPr>
              <a:t>02/07/2019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321B4A-E3B6-6F40-9586-6F4B00339F6B}" type="slidenum">
              <a:rPr lang="en-US" smtClean="0"/>
              <a:pPr>
                <a:defRPr/>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8757968-5C8F-4EFE-9709-8BF2D80DBD0A}" type="datetimeFigureOut">
              <a:rPr lang="en-GB" smtClean="0"/>
              <a:t>02/07/2019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1365478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8757968-5C8F-4EFE-9709-8BF2D80DBD0A}" type="datetimeFigureOut">
              <a:rPr lang="en-GB" smtClean="0"/>
              <a:t>02/07/2019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4000416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8757968-5C8F-4EFE-9709-8BF2D80DBD0A}" type="datetimeFigureOut">
              <a:rPr lang="en-GB" smtClean="0"/>
              <a:t>02/07/2019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1942886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vider Slide 2">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994642" y="630660"/>
            <a:ext cx="7197359" cy="6226478"/>
          </a:xfrm>
          <a:prstGeom prst="rect">
            <a:avLst/>
          </a:prstGeom>
        </p:spPr>
      </p:pic>
      <p:sp>
        <p:nvSpPr>
          <p:cNvPr id="11" name="Text Placeholder 6"/>
          <p:cNvSpPr>
            <a:spLocks noGrp="1"/>
          </p:cNvSpPr>
          <p:nvPr>
            <p:ph type="body" sz="quarter" idx="12" hasCustomPrompt="1"/>
          </p:nvPr>
        </p:nvSpPr>
        <p:spPr>
          <a:xfrm>
            <a:off x="451063" y="2905710"/>
            <a:ext cx="3841749" cy="486683"/>
          </a:xfrm>
          <a:prstGeom prst="rect">
            <a:avLst/>
          </a:prstGeom>
        </p:spPr>
        <p:txBody>
          <a:bodyPr lIns="0" tIns="0" rIns="0" bIns="0">
            <a:normAutofit/>
          </a:bodyPr>
          <a:lstStyle>
            <a:lvl1pPr marL="0" indent="0" algn="l">
              <a:buNone/>
              <a:defRPr sz="3332">
                <a:solidFill>
                  <a:schemeClr val="tx2"/>
                </a:solidFill>
              </a:defRPr>
            </a:lvl1pPr>
          </a:lstStyle>
          <a:p>
            <a:pPr lvl="0"/>
            <a:r>
              <a:rPr lang="en-GB" dirty="0"/>
              <a:t>Divider slide title</a:t>
            </a:r>
          </a:p>
        </p:txBody>
      </p:sp>
      <p:sp>
        <p:nvSpPr>
          <p:cNvPr id="12" name="Text Placeholder 6"/>
          <p:cNvSpPr>
            <a:spLocks noGrp="1"/>
          </p:cNvSpPr>
          <p:nvPr>
            <p:ph type="body" sz="quarter" idx="13" hasCustomPrompt="1"/>
          </p:nvPr>
        </p:nvSpPr>
        <p:spPr>
          <a:xfrm>
            <a:off x="450851" y="3586220"/>
            <a:ext cx="3841749" cy="293703"/>
          </a:xfrm>
          <a:prstGeom prst="rect">
            <a:avLst/>
          </a:prstGeom>
        </p:spPr>
        <p:txBody>
          <a:bodyPr lIns="0" tIns="0" rIns="0" bIns="0"/>
          <a:lstStyle>
            <a:lvl1pPr marL="0" indent="0" algn="l">
              <a:buNone/>
              <a:defRPr sz="2133">
                <a:solidFill>
                  <a:schemeClr val="tx1"/>
                </a:solidFill>
              </a:defRPr>
            </a:lvl1pPr>
          </a:lstStyle>
          <a:p>
            <a:pPr lvl="0"/>
            <a:r>
              <a:rPr lang="en-GB" dirty="0"/>
              <a:t>Divider slide subtitle/text</a:t>
            </a:r>
          </a:p>
        </p:txBody>
      </p:sp>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03359" y="6137576"/>
            <a:ext cx="455924" cy="278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2"/>
          <p:cNvSpPr>
            <a:spLocks noGrp="1"/>
          </p:cNvSpPr>
          <p:nvPr>
            <p:ph type="ftr" sz="quarter" idx="4294967295"/>
          </p:nvPr>
        </p:nvSpPr>
        <p:spPr>
          <a:xfrm>
            <a:off x="1091056" y="6248197"/>
            <a:ext cx="411480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106338200"/>
      </p:ext>
    </p:extLst>
  </p:cSld>
  <p:clrMapOvr>
    <a:masterClrMapping/>
  </p:clrMapOvr>
  <p:extLst mod="1">
    <p:ext uri="{DCECCB84-F9BA-43D5-87BE-67443E8EF086}">
      <p15:sldGuideLst xmlns:p15="http://schemas.microsoft.com/office/powerpoint/2012/main">
        <p15:guide id="1" pos="2880">
          <p15:clr>
            <a:srgbClr val="FBAE40"/>
          </p15:clr>
        </p15:guide>
        <p15:guide id="2" orient="horz" pos="16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One_ column Imag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One column</a:t>
            </a:r>
            <a:endParaRPr lang="en-GB" dirty="0"/>
          </a:p>
        </p:txBody>
      </p:sp>
      <p:sp>
        <p:nvSpPr>
          <p:cNvPr id="7" name="Text Placeholder 6"/>
          <p:cNvSpPr>
            <a:spLocks noGrp="1"/>
          </p:cNvSpPr>
          <p:nvPr>
            <p:ph type="body" sz="quarter" idx="12" hasCustomPrompt="1"/>
          </p:nvPr>
        </p:nvSpPr>
        <p:spPr>
          <a:xfrm>
            <a:off x="450851" y="1315314"/>
            <a:ext cx="11263629" cy="238686"/>
          </a:xfrm>
          <a:prstGeom prst="rect">
            <a:avLst/>
          </a:prstGeom>
        </p:spPr>
        <p:txBody>
          <a:bodyPr lIns="0" tIns="0" rIns="0" bIns="0">
            <a:noAutofit/>
          </a:bodyPr>
          <a:lstStyle>
            <a:lvl1pPr marL="0" indent="0">
              <a:buNone/>
              <a:defRPr sz="2399" b="1">
                <a:solidFill>
                  <a:schemeClr val="tx2"/>
                </a:solidFill>
              </a:defRPr>
            </a:lvl1pPr>
          </a:lstStyle>
          <a:p>
            <a:pPr lvl="0"/>
            <a:r>
              <a:rPr lang="en-US" dirty="0"/>
              <a:t>Large subhead red</a:t>
            </a:r>
          </a:p>
        </p:txBody>
      </p:sp>
      <p:sp>
        <p:nvSpPr>
          <p:cNvPr id="9" name="Text Placeholder 6"/>
          <p:cNvSpPr>
            <a:spLocks noGrp="1"/>
          </p:cNvSpPr>
          <p:nvPr>
            <p:ph type="body" sz="quarter" idx="14"/>
          </p:nvPr>
        </p:nvSpPr>
        <p:spPr>
          <a:xfrm>
            <a:off x="450851" y="1716510"/>
            <a:ext cx="11263629" cy="4072903"/>
          </a:xfrm>
          <a:prstGeom prst="rect">
            <a:avLst/>
          </a:prstGeom>
        </p:spPr>
        <p:txBody>
          <a:bodyPr lIns="0" tIns="0" rIns="0" bIns="0">
            <a:normAutofit/>
          </a:bodyPr>
          <a:lstStyle>
            <a:lvl1pPr marL="0" indent="0">
              <a:lnSpc>
                <a:spcPct val="100000"/>
              </a:lnSpc>
              <a:spcBef>
                <a:spcPts val="800"/>
              </a:spcBef>
              <a:buNone/>
              <a:defRPr sz="2133">
                <a:solidFill>
                  <a:schemeClr val="tx1"/>
                </a:solidFill>
              </a:defRPr>
            </a:lvl1pPr>
          </a:lstStyle>
          <a:p>
            <a:pPr lvl="0"/>
            <a:r>
              <a:rPr lang="en-US"/>
              <a:t>Click to edit Master text styles</a:t>
            </a:r>
          </a:p>
        </p:txBody>
      </p:sp>
      <p:sp>
        <p:nvSpPr>
          <p:cNvPr id="6" name="Footer Placeholder 2"/>
          <p:cNvSpPr>
            <a:spLocks noGrp="1"/>
          </p:cNvSpPr>
          <p:nvPr>
            <p:ph type="ftr" sz="quarter" idx="4294967295"/>
          </p:nvPr>
        </p:nvSpPr>
        <p:spPr>
          <a:xfrm>
            <a:off x="1091056" y="6248197"/>
            <a:ext cx="411480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474336838"/>
      </p:ext>
    </p:extLst>
  </p:cSld>
  <p:clrMapOvr>
    <a:masterClrMapping/>
  </p:clrMapOvr>
  <p:extLst mod="1">
    <p:ext uri="{DCECCB84-F9BA-43D5-87BE-67443E8EF086}">
      <p15:sldGuideLst xmlns:p15="http://schemas.microsoft.com/office/powerpoint/2012/main">
        <p15:guide id="1" orient="horz" pos="2460">
          <p15:clr>
            <a:srgbClr val="FBAE40"/>
          </p15:clr>
        </p15:guide>
        <p15:guide id="2" pos="2760">
          <p15:clr>
            <a:srgbClr val="FBAE40"/>
          </p15:clr>
        </p15:guide>
        <p15:guide id="3" pos="3005">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Two column</a:t>
            </a:r>
            <a:endParaRPr lang="en-GB" dirty="0"/>
          </a:p>
        </p:txBody>
      </p:sp>
      <p:sp>
        <p:nvSpPr>
          <p:cNvPr id="7" name="Text Placeholder 6"/>
          <p:cNvSpPr>
            <a:spLocks noGrp="1"/>
          </p:cNvSpPr>
          <p:nvPr>
            <p:ph type="body" sz="quarter" idx="12" hasCustomPrompt="1"/>
          </p:nvPr>
        </p:nvSpPr>
        <p:spPr>
          <a:xfrm>
            <a:off x="450851" y="1498138"/>
            <a:ext cx="5376000" cy="238686"/>
          </a:xfrm>
          <a:prstGeom prst="rect">
            <a:avLst/>
          </a:prstGeom>
        </p:spPr>
        <p:txBody>
          <a:bodyPr lIns="0" tIns="0" rIns="0" bIns="0">
            <a:noAutofit/>
          </a:bodyPr>
          <a:lstStyle>
            <a:lvl1pPr marL="0" indent="0">
              <a:buNone/>
              <a:defRPr sz="2399" b="1">
                <a:solidFill>
                  <a:schemeClr val="tx2"/>
                </a:solidFill>
              </a:defRPr>
            </a:lvl1pPr>
          </a:lstStyle>
          <a:p>
            <a:pPr lvl="0"/>
            <a:r>
              <a:rPr lang="en-US" dirty="0"/>
              <a:t>Large subhead red</a:t>
            </a:r>
          </a:p>
        </p:txBody>
      </p:sp>
      <p:sp>
        <p:nvSpPr>
          <p:cNvPr id="8" name="Text Placeholder 6"/>
          <p:cNvSpPr>
            <a:spLocks noGrp="1"/>
          </p:cNvSpPr>
          <p:nvPr>
            <p:ph type="body" sz="quarter" idx="13" hasCustomPrompt="1"/>
          </p:nvPr>
        </p:nvSpPr>
        <p:spPr>
          <a:xfrm>
            <a:off x="6363033" y="1498138"/>
            <a:ext cx="5376000" cy="238686"/>
          </a:xfrm>
          <a:prstGeom prst="rect">
            <a:avLst/>
          </a:prstGeom>
        </p:spPr>
        <p:txBody>
          <a:bodyPr lIns="0" tIns="0" rIns="0" bIns="0">
            <a:noAutofit/>
          </a:bodyPr>
          <a:lstStyle>
            <a:lvl1pPr marL="0" indent="0">
              <a:buNone/>
              <a:defRPr sz="2399" b="1">
                <a:solidFill>
                  <a:schemeClr val="accent2"/>
                </a:solidFill>
              </a:defRPr>
            </a:lvl1pPr>
          </a:lstStyle>
          <a:p>
            <a:pPr lvl="0"/>
            <a:r>
              <a:rPr lang="en-US" dirty="0"/>
              <a:t>Large subhead teal</a:t>
            </a:r>
          </a:p>
        </p:txBody>
      </p:sp>
      <p:sp>
        <p:nvSpPr>
          <p:cNvPr id="9" name="Text Placeholder 6"/>
          <p:cNvSpPr>
            <a:spLocks noGrp="1"/>
          </p:cNvSpPr>
          <p:nvPr>
            <p:ph type="body" sz="quarter" idx="14"/>
          </p:nvPr>
        </p:nvSpPr>
        <p:spPr>
          <a:xfrm>
            <a:off x="450851" y="1818079"/>
            <a:ext cx="5376000" cy="3374918"/>
          </a:xfrm>
          <a:prstGeom prst="rect">
            <a:avLst/>
          </a:prstGeom>
        </p:spPr>
        <p:txBody>
          <a:bodyPr lIns="0" tIns="0" rIns="0" bIns="0">
            <a:normAutofit/>
          </a:bodyPr>
          <a:lstStyle>
            <a:lvl1pPr marL="0" indent="0">
              <a:lnSpc>
                <a:spcPct val="100000"/>
              </a:lnSpc>
              <a:spcBef>
                <a:spcPts val="800"/>
              </a:spcBef>
              <a:buNone/>
              <a:defRPr sz="2133">
                <a:solidFill>
                  <a:schemeClr val="tx1"/>
                </a:solidFill>
              </a:defRPr>
            </a:lvl1pPr>
          </a:lstStyle>
          <a:p>
            <a:pPr lvl="0"/>
            <a:r>
              <a:rPr lang="en-US"/>
              <a:t>Click to edit Master text styles</a:t>
            </a:r>
          </a:p>
        </p:txBody>
      </p:sp>
      <p:sp>
        <p:nvSpPr>
          <p:cNvPr id="10" name="Text Placeholder 6"/>
          <p:cNvSpPr>
            <a:spLocks noGrp="1"/>
          </p:cNvSpPr>
          <p:nvPr>
            <p:ph type="body" sz="quarter" idx="15"/>
          </p:nvPr>
        </p:nvSpPr>
        <p:spPr>
          <a:xfrm>
            <a:off x="6363033" y="1818079"/>
            <a:ext cx="5376000" cy="3374918"/>
          </a:xfrm>
          <a:prstGeom prst="rect">
            <a:avLst/>
          </a:prstGeom>
        </p:spPr>
        <p:txBody>
          <a:bodyPr lIns="0" tIns="0" rIns="0" bIns="0">
            <a:normAutofit/>
          </a:bodyPr>
          <a:lstStyle>
            <a:lvl1pPr marL="0" indent="0">
              <a:lnSpc>
                <a:spcPct val="100000"/>
              </a:lnSpc>
              <a:spcBef>
                <a:spcPts val="800"/>
              </a:spcBef>
              <a:buNone/>
              <a:defRPr sz="2133">
                <a:solidFill>
                  <a:schemeClr val="tx1"/>
                </a:solidFill>
              </a:defRPr>
            </a:lvl1pPr>
          </a:lstStyle>
          <a:p>
            <a:pPr lvl="0"/>
            <a:r>
              <a:rPr lang="en-US"/>
              <a:t>Click to edit Master text styles</a:t>
            </a:r>
          </a:p>
        </p:txBody>
      </p:sp>
      <p:sp>
        <p:nvSpPr>
          <p:cNvPr id="11" name="Footer Placeholder 2"/>
          <p:cNvSpPr>
            <a:spLocks noGrp="1"/>
          </p:cNvSpPr>
          <p:nvPr>
            <p:ph type="ftr" sz="quarter" idx="4294967295"/>
          </p:nvPr>
        </p:nvSpPr>
        <p:spPr>
          <a:xfrm>
            <a:off x="1091056" y="6248197"/>
            <a:ext cx="411480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1151897639"/>
      </p:ext>
    </p:extLst>
  </p:cSld>
  <p:clrMapOvr>
    <a:masterClrMapping/>
  </p:clrMapOvr>
  <p:extLst mod="1">
    <p:ext uri="{DCECCB84-F9BA-43D5-87BE-67443E8EF086}">
      <p15:sldGuideLst xmlns:p15="http://schemas.microsoft.com/office/powerpoint/2012/main">
        <p15:guide id="1" orient="horz" pos="2460">
          <p15:clr>
            <a:srgbClr val="FBAE40"/>
          </p15:clr>
        </p15:guide>
        <p15:guide id="2" pos="3005">
          <p15:clr>
            <a:srgbClr val="FBAE40"/>
          </p15:clr>
        </p15:guide>
        <p15:guide id="3" pos="27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8757968-5C8F-4EFE-9709-8BF2D80DBD0A}" type="datetimeFigureOut">
              <a:rPr lang="en-GB" smtClean="0"/>
              <a:t>02/07/2019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3943638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757968-5C8F-4EFE-9709-8BF2D80DBD0A}" type="datetimeFigureOut">
              <a:rPr lang="en-GB" smtClean="0"/>
              <a:t>02/07/2019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642097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8757968-5C8F-4EFE-9709-8BF2D80DBD0A}" type="datetimeFigureOut">
              <a:rPr lang="en-GB" smtClean="0"/>
              <a:t>02/07/2019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159403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8757968-5C8F-4EFE-9709-8BF2D80DBD0A}" type="datetimeFigureOut">
              <a:rPr lang="en-GB" smtClean="0"/>
              <a:t>02/07/2019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295757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8757968-5C8F-4EFE-9709-8BF2D80DBD0A}" type="datetimeFigureOut">
              <a:rPr lang="en-GB" smtClean="0"/>
              <a:t>02/07/2019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398170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757968-5C8F-4EFE-9709-8BF2D80DBD0A}" type="datetimeFigureOut">
              <a:rPr lang="en-GB" smtClean="0"/>
              <a:t>02/07/2019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229788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757968-5C8F-4EFE-9709-8BF2D80DBD0A}" type="datetimeFigureOut">
              <a:rPr lang="en-GB" smtClean="0"/>
              <a:t>02/07/2019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3980429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757968-5C8F-4EFE-9709-8BF2D80DBD0A}" type="datetimeFigureOut">
              <a:rPr lang="en-GB" smtClean="0"/>
              <a:t>02/07/2019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B466C8-5665-4F25-BCC6-24F2EB29582A}" type="slidenum">
              <a:rPr lang="en-GB" smtClean="0"/>
              <a:t>‹#›</a:t>
            </a:fld>
            <a:endParaRPr lang="en-GB"/>
          </a:p>
        </p:txBody>
      </p:sp>
    </p:spTree>
    <p:extLst>
      <p:ext uri="{BB962C8B-B14F-4D97-AF65-F5344CB8AC3E}">
        <p14:creationId xmlns:p14="http://schemas.microsoft.com/office/powerpoint/2010/main" val="3947324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57968-5C8F-4EFE-9709-8BF2D80DBD0A}" type="datetimeFigureOut">
              <a:rPr lang="en-GB" smtClean="0"/>
              <a:t>02/07/2019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466C8-5665-4F25-BCC6-24F2EB29582A}" type="slidenum">
              <a:rPr lang="en-GB" smtClean="0"/>
              <a:t>‹#›</a:t>
            </a:fld>
            <a:endParaRPr lang="en-GB"/>
          </a:p>
        </p:txBody>
      </p:sp>
    </p:spTree>
    <p:extLst>
      <p:ext uri="{BB962C8B-B14F-4D97-AF65-F5344CB8AC3E}">
        <p14:creationId xmlns:p14="http://schemas.microsoft.com/office/powerpoint/2010/main" val="85485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http://www.fda.gov/MedicalDevices/InternationalPrograms/MDSAPPilot/default.htm"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574434" y="1962281"/>
            <a:ext cx="4759566" cy="1796919"/>
          </a:xfrm>
        </p:spPr>
        <p:txBody>
          <a:bodyPr>
            <a:normAutofit/>
          </a:bodyPr>
          <a:lstStyle/>
          <a:p>
            <a:r>
              <a:rPr lang="en-GB" b="1" dirty="0">
                <a:solidFill>
                  <a:srgbClr val="FF0000"/>
                </a:solidFill>
              </a:rPr>
              <a:t>MDSAP Overview</a:t>
            </a:r>
          </a:p>
        </p:txBody>
      </p:sp>
      <p:sp>
        <p:nvSpPr>
          <p:cNvPr id="5" name="Text Placeholder 4"/>
          <p:cNvSpPr>
            <a:spLocks noGrp="1"/>
          </p:cNvSpPr>
          <p:nvPr>
            <p:ph type="body" sz="quarter" idx="13"/>
          </p:nvPr>
        </p:nvSpPr>
        <p:spPr>
          <a:xfrm>
            <a:off x="574434" y="3687820"/>
            <a:ext cx="4883149" cy="956751"/>
          </a:xfrm>
        </p:spPr>
        <p:txBody>
          <a:bodyPr>
            <a:normAutofit/>
          </a:bodyPr>
          <a:lstStyle/>
          <a:p>
            <a:pPr lvl="0">
              <a:lnSpc>
                <a:spcPct val="100000"/>
              </a:lnSpc>
              <a:spcBef>
                <a:spcPts val="0"/>
              </a:spcBef>
            </a:pPr>
            <a:r>
              <a:rPr lang="en-US" sz="1800" dirty="0">
                <a:solidFill>
                  <a:srgbClr val="007D8A"/>
                </a:solidFill>
                <a:latin typeface="Tahoma"/>
              </a:rPr>
              <a:t>Damon Williams</a:t>
            </a:r>
          </a:p>
          <a:p>
            <a:pPr lvl="0">
              <a:lnSpc>
                <a:spcPct val="100000"/>
              </a:lnSpc>
              <a:spcBef>
                <a:spcPts val="0"/>
              </a:spcBef>
            </a:pPr>
            <a:r>
              <a:rPr lang="en-US" sz="1800" dirty="0">
                <a:solidFill>
                  <a:srgbClr val="007D8A"/>
                </a:solidFill>
                <a:latin typeface="Tahoma"/>
              </a:rPr>
              <a:t>Business Development Manager - BSI</a:t>
            </a:r>
          </a:p>
        </p:txBody>
      </p:sp>
    </p:spTree>
    <p:extLst>
      <p:ext uri="{BB962C8B-B14F-4D97-AF65-F5344CB8AC3E}">
        <p14:creationId xmlns:p14="http://schemas.microsoft.com/office/powerpoint/2010/main" val="13296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MDSAP</a:t>
            </a:r>
          </a:p>
        </p:txBody>
      </p:sp>
      <p:sp>
        <p:nvSpPr>
          <p:cNvPr id="4" name="Content Placeholder 3"/>
          <p:cNvSpPr>
            <a:spLocks noGrp="1"/>
          </p:cNvSpPr>
          <p:nvPr>
            <p:ph idx="1"/>
          </p:nvPr>
        </p:nvSpPr>
        <p:spPr>
          <a:xfrm>
            <a:off x="611293" y="2038755"/>
            <a:ext cx="10969414" cy="4609799"/>
          </a:xfrm>
        </p:spPr>
        <p:txBody>
          <a:bodyPr>
            <a:normAutofit lnSpcReduction="10000"/>
          </a:bodyPr>
          <a:lstStyle/>
          <a:p>
            <a:r>
              <a:rPr lang="en-US" sz="3199" dirty="0"/>
              <a:t>Three Year Audit Cycle</a:t>
            </a:r>
          </a:p>
          <a:p>
            <a:pPr lvl="1"/>
            <a:r>
              <a:rPr lang="en-US" sz="2666" dirty="0"/>
              <a:t>Initial Audit (Stage One &amp; Stage Two)</a:t>
            </a:r>
          </a:p>
          <a:p>
            <a:pPr lvl="1"/>
            <a:r>
              <a:rPr lang="en-US" sz="2666" dirty="0"/>
              <a:t>Surveillance Audits (Years 1 and 2)</a:t>
            </a:r>
          </a:p>
          <a:p>
            <a:pPr lvl="1"/>
            <a:r>
              <a:rPr lang="en-US" sz="2666" dirty="0"/>
              <a:t>Re-audit (Recertification Audit)</a:t>
            </a:r>
          </a:p>
          <a:p>
            <a:pPr lvl="2"/>
            <a:r>
              <a:rPr lang="en-US" sz="2133" dirty="0"/>
              <a:t>Note that not all Regulatory Authorities require “certificate”</a:t>
            </a:r>
          </a:p>
          <a:p>
            <a:endParaRPr lang="en-US" sz="1066" dirty="0"/>
          </a:p>
          <a:p>
            <a:r>
              <a:rPr lang="en-US" sz="3199" dirty="0"/>
              <a:t>Other Possible Audits</a:t>
            </a:r>
          </a:p>
          <a:p>
            <a:pPr lvl="1"/>
            <a:r>
              <a:rPr lang="en-US" sz="2666" dirty="0"/>
              <a:t>Special Audits </a:t>
            </a:r>
          </a:p>
          <a:p>
            <a:pPr lvl="2"/>
            <a:r>
              <a:rPr lang="en-US" sz="2399" dirty="0"/>
              <a:t>changes, nonconformances, suppliers, post-market issue follow-up</a:t>
            </a:r>
          </a:p>
          <a:p>
            <a:pPr lvl="1"/>
            <a:r>
              <a:rPr lang="en-US" sz="2666" dirty="0"/>
              <a:t>Audits by Regulatory Authorities</a:t>
            </a:r>
          </a:p>
          <a:p>
            <a:pPr lvl="1"/>
            <a:r>
              <a:rPr lang="en-US" sz="2666" dirty="0"/>
              <a:t>Unannounced Audits </a:t>
            </a:r>
            <a:r>
              <a:rPr lang="en-US" sz="2133" dirty="0"/>
              <a:t>(to close major nonconformances)</a:t>
            </a:r>
          </a:p>
          <a:p>
            <a:endParaRPr lang="en-US" dirty="0"/>
          </a:p>
        </p:txBody>
      </p:sp>
      <p:sp>
        <p:nvSpPr>
          <p:cNvPr id="5" name="Text Placeholder 4"/>
          <p:cNvSpPr txBox="1">
            <a:spLocks/>
          </p:cNvSpPr>
          <p:nvPr/>
        </p:nvSpPr>
        <p:spPr>
          <a:xfrm>
            <a:off x="452592" y="1530912"/>
            <a:ext cx="11260154" cy="457059"/>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66" b="1" dirty="0">
                <a:solidFill>
                  <a:schemeClr val="tx2"/>
                </a:solidFill>
              </a:rPr>
              <a:t>Audit Cycle</a:t>
            </a:r>
          </a:p>
        </p:txBody>
      </p:sp>
    </p:spTree>
    <p:extLst>
      <p:ext uri="{BB962C8B-B14F-4D97-AF65-F5344CB8AC3E}">
        <p14:creationId xmlns:p14="http://schemas.microsoft.com/office/powerpoint/2010/main" val="3624719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MDSAP</a:t>
            </a:r>
          </a:p>
        </p:txBody>
      </p:sp>
      <p:sp>
        <p:nvSpPr>
          <p:cNvPr id="4" name="Content Placeholder 3"/>
          <p:cNvSpPr>
            <a:spLocks noGrp="1"/>
          </p:cNvSpPr>
          <p:nvPr>
            <p:ph idx="1"/>
          </p:nvPr>
        </p:nvSpPr>
        <p:spPr>
          <a:xfrm>
            <a:off x="611293" y="1975854"/>
            <a:ext cx="10969414" cy="4824511"/>
          </a:xfrm>
        </p:spPr>
        <p:txBody>
          <a:bodyPr>
            <a:normAutofit/>
          </a:bodyPr>
          <a:lstStyle/>
          <a:p>
            <a:r>
              <a:rPr lang="en-US" sz="3199" dirty="0"/>
              <a:t>ISO 13485 plus applicable Country-specific requirements</a:t>
            </a:r>
          </a:p>
          <a:p>
            <a:r>
              <a:rPr lang="en-US" sz="3199" dirty="0"/>
              <a:t>A separate report is required per site.</a:t>
            </a:r>
          </a:p>
          <a:p>
            <a:r>
              <a:rPr lang="en-US" sz="3199" dirty="0"/>
              <a:t>To recommend certification to MDSAP </a:t>
            </a:r>
            <a:r>
              <a:rPr lang="en-US" sz="3199" u="sng" dirty="0"/>
              <a:t>all</a:t>
            </a:r>
            <a:r>
              <a:rPr lang="en-US" sz="3199" dirty="0"/>
              <a:t> applicable processes and jurisdictions must be audited. </a:t>
            </a:r>
          </a:p>
          <a:p>
            <a:r>
              <a:rPr lang="en-US" sz="3199" dirty="0"/>
              <a:t>There is </a:t>
            </a:r>
            <a:r>
              <a:rPr lang="en-US" sz="3199" u="sng" dirty="0"/>
              <a:t>no</a:t>
            </a:r>
            <a:r>
              <a:rPr lang="en-US" sz="3199" dirty="0"/>
              <a:t> sampling of design and manufacturing sites permitted in the MDSAP program.</a:t>
            </a:r>
          </a:p>
          <a:p>
            <a:r>
              <a:rPr lang="en-US" sz="3199" dirty="0"/>
              <a:t>All RA’s in the program get copies of submitted reports</a:t>
            </a:r>
          </a:p>
          <a:p>
            <a:pPr lvl="1"/>
            <a:r>
              <a:rPr lang="en-US" sz="2666" dirty="0"/>
              <a:t>Not subject to US FOI Act</a:t>
            </a:r>
          </a:p>
        </p:txBody>
      </p:sp>
      <p:sp>
        <p:nvSpPr>
          <p:cNvPr id="5" name="Text Placeholder 4"/>
          <p:cNvSpPr txBox="1">
            <a:spLocks/>
          </p:cNvSpPr>
          <p:nvPr/>
        </p:nvSpPr>
        <p:spPr>
          <a:xfrm>
            <a:off x="452592" y="1298730"/>
            <a:ext cx="11260154" cy="457059"/>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66" b="1" dirty="0">
                <a:solidFill>
                  <a:schemeClr val="tx2"/>
                </a:solidFill>
              </a:rPr>
              <a:t>Program Requirements</a:t>
            </a:r>
          </a:p>
        </p:txBody>
      </p:sp>
    </p:spTree>
    <p:extLst>
      <p:ext uri="{BB962C8B-B14F-4D97-AF65-F5344CB8AC3E}">
        <p14:creationId xmlns:p14="http://schemas.microsoft.com/office/powerpoint/2010/main" val="278001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31432" y="179388"/>
            <a:ext cx="11356644" cy="845403"/>
          </a:xfrm>
        </p:spPr>
        <p:txBody>
          <a:bodyPr/>
          <a:lstStyle/>
          <a:p>
            <a:pPr eaLnBrk="1" hangingPunct="1"/>
            <a:r>
              <a:rPr lang="en-GB" dirty="0"/>
              <a:t>Regulations in addition to ISO 13485</a:t>
            </a:r>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089472356"/>
              </p:ext>
            </p:extLst>
          </p:nvPr>
        </p:nvGraphicFramePr>
        <p:xfrm>
          <a:off x="396939" y="959492"/>
          <a:ext cx="11356644" cy="5202883"/>
        </p:xfrm>
        <a:graphic>
          <a:graphicData uri="http://schemas.openxmlformats.org/drawingml/2006/table">
            <a:tbl>
              <a:tblPr firstRow="1" bandRow="1">
                <a:tableStyleId>{073A0DAA-6AF3-43AB-8588-CEC1D06C72B9}</a:tableStyleId>
              </a:tblPr>
              <a:tblGrid>
                <a:gridCol w="1750602">
                  <a:extLst>
                    <a:ext uri="{9D8B030D-6E8A-4147-A177-3AD203B41FA5}">
                      <a16:colId xmlns:a16="http://schemas.microsoft.com/office/drawing/2014/main" val="20000"/>
                    </a:ext>
                  </a:extLst>
                </a:gridCol>
                <a:gridCol w="9606042">
                  <a:extLst>
                    <a:ext uri="{9D8B030D-6E8A-4147-A177-3AD203B41FA5}">
                      <a16:colId xmlns:a16="http://schemas.microsoft.com/office/drawing/2014/main" val="20001"/>
                    </a:ext>
                  </a:extLst>
                </a:gridCol>
              </a:tblGrid>
              <a:tr h="388500">
                <a:tc>
                  <a:txBody>
                    <a:bodyPr/>
                    <a:lstStyle/>
                    <a:p>
                      <a:endParaRPr lang="en-GB" sz="1900" b="0" dirty="0">
                        <a:latin typeface="Tahoma" pitchFamily="34" charset="0"/>
                        <a:ea typeface="Tahoma" pitchFamily="34" charset="0"/>
                        <a:cs typeface="Tahoma" pitchFamily="34" charset="0"/>
                      </a:endParaRPr>
                    </a:p>
                  </a:txBody>
                  <a:tcPr marL="121882" marR="121882" marT="45714" marB="45714">
                    <a:solidFill>
                      <a:schemeClr val="tx2"/>
                    </a:solidFill>
                  </a:tcPr>
                </a:tc>
                <a:tc>
                  <a:txBody>
                    <a:bodyPr/>
                    <a:lstStyle/>
                    <a:p>
                      <a:r>
                        <a:rPr lang="en-GB" sz="1900" b="1" dirty="0">
                          <a:latin typeface="Tahoma" pitchFamily="34" charset="0"/>
                          <a:ea typeface="Tahoma" pitchFamily="34" charset="0"/>
                          <a:cs typeface="Tahoma" pitchFamily="34" charset="0"/>
                        </a:rPr>
                        <a:t>Requirements</a:t>
                      </a:r>
                    </a:p>
                  </a:txBody>
                  <a:tcPr marL="121882" marR="121882" marT="45714" marB="45714">
                    <a:solidFill>
                      <a:schemeClr val="tx2"/>
                    </a:solidFill>
                  </a:tcPr>
                </a:tc>
                <a:extLst>
                  <a:ext uri="{0D108BD9-81ED-4DB2-BD59-A6C34878D82A}">
                    <a16:rowId xmlns:a16="http://schemas.microsoft.com/office/drawing/2014/main" val="10000"/>
                  </a:ext>
                </a:extLst>
              </a:tr>
              <a:tr h="944604">
                <a:tc>
                  <a:txBody>
                    <a:bodyPr/>
                    <a:lstStyle/>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txBody>
                  <a:tcPr marL="121882" marR="121882" marT="45714" marB="45714">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900" b="0" dirty="0">
                          <a:solidFill>
                            <a:schemeClr val="tx1"/>
                          </a:solidFill>
                          <a:latin typeface="Tahoma" pitchFamily="34" charset="0"/>
                          <a:ea typeface="Tahoma" pitchFamily="34" charset="0"/>
                          <a:cs typeface="Tahoma" pitchFamily="34" charset="0"/>
                        </a:rPr>
                        <a:t>Therapeutic Goods Act 1989</a:t>
                      </a:r>
                      <a:endParaRPr lang="en-AU" sz="1500" b="0" dirty="0">
                        <a:solidFill>
                          <a:schemeClr val="tx1"/>
                        </a:solidFill>
                        <a:latin typeface="Tahoma" pitchFamily="34" charset="0"/>
                        <a:ea typeface="Tahoma" pitchFamily="34" charset="0"/>
                        <a:cs typeface="Tahom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900" b="0" dirty="0">
                          <a:solidFill>
                            <a:schemeClr val="tx1"/>
                          </a:solidFill>
                          <a:latin typeface="Tahoma" pitchFamily="34" charset="0"/>
                          <a:ea typeface="Tahoma" pitchFamily="34" charset="0"/>
                          <a:cs typeface="Tahoma" pitchFamily="34" charset="0"/>
                        </a:rPr>
                        <a:t>Therapeutic Goods (Medical Devices) Regulations 2002</a:t>
                      </a:r>
                      <a:endParaRPr lang="en-GB" sz="1900" b="0" dirty="0">
                        <a:solidFill>
                          <a:schemeClr val="tx1"/>
                        </a:solidFill>
                        <a:latin typeface="Tahoma" pitchFamily="34" charset="0"/>
                        <a:ea typeface="Tahoma" pitchFamily="34" charset="0"/>
                        <a:cs typeface="Tahoma" pitchFamily="34" charset="0"/>
                      </a:endParaRPr>
                    </a:p>
                  </a:txBody>
                  <a:tcPr marL="121882" marR="121882" marT="45714" marB="45714" anchor="ctr">
                    <a:solidFill>
                      <a:schemeClr val="tx2">
                        <a:lumMod val="20000"/>
                        <a:lumOff val="80000"/>
                      </a:schemeClr>
                    </a:solidFill>
                  </a:tcPr>
                </a:tc>
                <a:extLst>
                  <a:ext uri="{0D108BD9-81ED-4DB2-BD59-A6C34878D82A}">
                    <a16:rowId xmlns:a16="http://schemas.microsoft.com/office/drawing/2014/main" val="10001"/>
                  </a:ext>
                </a:extLst>
              </a:tr>
              <a:tr h="1229347">
                <a:tc>
                  <a:txBody>
                    <a:bodyPr/>
                    <a:lstStyle/>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txBody>
                  <a:tcPr marL="121882" marR="121882" marT="45714" marB="45714">
                    <a:solidFill>
                      <a:srgbClr val="FFE6E5"/>
                    </a:solidFill>
                  </a:tcPr>
                </a:tc>
                <a:tc>
                  <a:txBody>
                    <a:bodyPr/>
                    <a:lstStyle/>
                    <a:p>
                      <a:pPr algn="l">
                        <a:lnSpc>
                          <a:spcPct val="100000"/>
                        </a:lnSpc>
                        <a:defRPr/>
                      </a:pPr>
                      <a:r>
                        <a:rPr lang="en-GB" sz="1900" dirty="0">
                          <a:latin typeface="Tahoma" pitchFamily="34" charset="0"/>
                          <a:ea typeface="Tahoma" pitchFamily="34" charset="0"/>
                          <a:cs typeface="Tahoma" pitchFamily="34" charset="0"/>
                        </a:rPr>
                        <a:t>ANVISA Pre-Market Approval RDC 185/2001                             </a:t>
                      </a:r>
                    </a:p>
                    <a:p>
                      <a:r>
                        <a:rPr lang="en-GB" sz="1900" dirty="0">
                          <a:latin typeface="Tahoma" pitchFamily="34" charset="0"/>
                          <a:ea typeface="Tahoma" pitchFamily="34" charset="0"/>
                          <a:cs typeface="Tahoma" pitchFamily="34" charset="0"/>
                        </a:rPr>
                        <a:t>ANVISA Good Manufacturing Practices RDC 16/2013</a:t>
                      </a:r>
                    </a:p>
                    <a:p>
                      <a:r>
                        <a:rPr lang="en-GB" sz="1900" dirty="0">
                          <a:latin typeface="Tahoma" pitchFamily="34" charset="0"/>
                          <a:ea typeface="Tahoma" pitchFamily="34" charset="0"/>
                          <a:cs typeface="Tahoma" pitchFamily="34" charset="0"/>
                        </a:rPr>
                        <a:t>ANVISA GMP Certification –</a:t>
                      </a:r>
                      <a:r>
                        <a:rPr lang="en-GB" sz="1900" baseline="0" dirty="0">
                          <a:latin typeface="Tahoma" pitchFamily="34" charset="0"/>
                          <a:ea typeface="Tahoma" pitchFamily="34" charset="0"/>
                          <a:cs typeface="Tahoma" pitchFamily="34" charset="0"/>
                        </a:rPr>
                        <a:t> Requirement for Product Registration RDC 25/2009</a:t>
                      </a:r>
                    </a:p>
                    <a:p>
                      <a:r>
                        <a:rPr lang="en-GB" sz="1900" baseline="0" dirty="0">
                          <a:latin typeface="Tahoma" pitchFamily="34" charset="0"/>
                          <a:ea typeface="Tahoma" pitchFamily="34" charset="0"/>
                          <a:cs typeface="Tahoma" pitchFamily="34" charset="0"/>
                        </a:rPr>
                        <a:t>ANVISA PMS RDC 67/2009 and RDC 23/2011</a:t>
                      </a:r>
                      <a:endParaRPr lang="en-GB" sz="1900" dirty="0">
                        <a:latin typeface="Tahoma" pitchFamily="34" charset="0"/>
                        <a:ea typeface="Tahoma" pitchFamily="34" charset="0"/>
                        <a:cs typeface="Tahoma" pitchFamily="34" charset="0"/>
                      </a:endParaRPr>
                    </a:p>
                  </a:txBody>
                  <a:tcPr marL="121882" marR="121882" marT="45714" marB="45714" anchor="ctr">
                    <a:solidFill>
                      <a:srgbClr val="FFE6E5"/>
                    </a:solidFill>
                  </a:tcPr>
                </a:tc>
                <a:extLst>
                  <a:ext uri="{0D108BD9-81ED-4DB2-BD59-A6C34878D82A}">
                    <a16:rowId xmlns:a16="http://schemas.microsoft.com/office/drawing/2014/main" val="10002"/>
                  </a:ext>
                </a:extLst>
              </a:tr>
              <a:tr h="870663">
                <a:tc>
                  <a:txBody>
                    <a:bodyPr/>
                    <a:lstStyle/>
                    <a:p>
                      <a:endParaRPr lang="en-GB" sz="1900" dirty="0">
                        <a:latin typeface="Tahoma" pitchFamily="34" charset="0"/>
                        <a:ea typeface="Tahoma" pitchFamily="34" charset="0"/>
                        <a:cs typeface="Tahoma" pitchFamily="34" charset="0"/>
                      </a:endParaRPr>
                    </a:p>
                  </a:txBody>
                  <a:tcPr marL="121882" marR="121882" marT="45714" marB="45714">
                    <a:solidFill>
                      <a:schemeClr val="tx2">
                        <a:lumMod val="20000"/>
                        <a:lumOff val="80000"/>
                      </a:schemeClr>
                    </a:solidFill>
                  </a:tcPr>
                </a:tc>
                <a:tc>
                  <a:txBody>
                    <a:bodyPr/>
                    <a:lstStyle/>
                    <a:p>
                      <a:r>
                        <a:rPr lang="en-GB" sz="1900" dirty="0">
                          <a:latin typeface="Tahoma" pitchFamily="34" charset="0"/>
                          <a:ea typeface="Tahoma" pitchFamily="34" charset="0"/>
                          <a:cs typeface="Tahoma" pitchFamily="34" charset="0"/>
                        </a:rPr>
                        <a:t>Food and Drugs Act R.S.C., 1985, c. F-27</a:t>
                      </a:r>
                    </a:p>
                    <a:p>
                      <a:pPr marL="0" marR="0" indent="0" algn="l" defTabSz="914400" rtl="0" eaLnBrk="1" fontAlgn="auto" latinLnBrk="0" hangingPunct="1">
                        <a:lnSpc>
                          <a:spcPct val="100000"/>
                        </a:lnSpc>
                        <a:spcBef>
                          <a:spcPts val="0"/>
                        </a:spcBef>
                        <a:spcAft>
                          <a:spcPts val="0"/>
                        </a:spcAft>
                        <a:buClrTx/>
                        <a:buSzTx/>
                        <a:buFontTx/>
                        <a:buNone/>
                        <a:tabLst/>
                        <a:defRPr/>
                      </a:pPr>
                      <a:r>
                        <a:rPr lang="en-GB" sz="1900" dirty="0">
                          <a:latin typeface="Tahoma" pitchFamily="34" charset="0"/>
                          <a:ea typeface="Tahoma" pitchFamily="34" charset="0"/>
                          <a:cs typeface="Tahoma" pitchFamily="34" charset="0"/>
                        </a:rPr>
                        <a:t>CMDR SOR-98-282</a:t>
                      </a:r>
                    </a:p>
                  </a:txBody>
                  <a:tcPr marL="121882" marR="121882" marT="45714" marB="45714" anchor="ctr">
                    <a:solidFill>
                      <a:schemeClr val="tx2">
                        <a:lumMod val="20000"/>
                        <a:lumOff val="80000"/>
                      </a:schemeClr>
                    </a:solidFill>
                  </a:tcPr>
                </a:tc>
                <a:extLst>
                  <a:ext uri="{0D108BD9-81ED-4DB2-BD59-A6C34878D82A}">
                    <a16:rowId xmlns:a16="http://schemas.microsoft.com/office/drawing/2014/main" val="10003"/>
                  </a:ext>
                </a:extLst>
              </a:tr>
              <a:tr h="944604">
                <a:tc>
                  <a:txBody>
                    <a:bodyPr/>
                    <a:lstStyle/>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p>
                      <a:endParaRPr lang="en-GB" sz="1900" dirty="0">
                        <a:latin typeface="Tahoma" pitchFamily="34" charset="0"/>
                        <a:ea typeface="Tahoma" pitchFamily="34" charset="0"/>
                        <a:cs typeface="Tahoma" pitchFamily="34" charset="0"/>
                      </a:endParaRPr>
                    </a:p>
                  </a:txBody>
                  <a:tcPr marL="121882" marR="121882" marT="45714" marB="45714">
                    <a:solidFill>
                      <a:srgbClr val="FFE6E5"/>
                    </a:solidFill>
                  </a:tcPr>
                </a:tc>
                <a:tc>
                  <a:txBody>
                    <a:bodyPr/>
                    <a:lstStyle/>
                    <a:p>
                      <a:r>
                        <a:rPr lang="en-GB" sz="1900" b="0" i="0" u="none" strike="noStrike" kern="1200" baseline="0" dirty="0">
                          <a:solidFill>
                            <a:schemeClr val="dk1"/>
                          </a:solidFill>
                          <a:latin typeface="Tahoma" pitchFamily="34" charset="0"/>
                          <a:ea typeface="Tahoma" pitchFamily="34" charset="0"/>
                          <a:cs typeface="Tahoma" pitchFamily="34" charset="0"/>
                        </a:rPr>
                        <a:t>Quality System Regulation 21 CFR 820, Medical Device Reporting 21 CFR 803, Reports of Corrections &amp; Removals 21 CF 806, Registration &amp; Listing 21 CFR 807 subparts A to D,  Device Tracking 21 CFR 821</a:t>
                      </a:r>
                    </a:p>
                  </a:txBody>
                  <a:tcPr marL="121882" marR="121882" marT="45714" marB="45714" anchor="ctr">
                    <a:solidFill>
                      <a:srgbClr val="FFE6E5"/>
                    </a:solidFill>
                  </a:tcPr>
                </a:tc>
                <a:extLst>
                  <a:ext uri="{0D108BD9-81ED-4DB2-BD59-A6C34878D82A}">
                    <a16:rowId xmlns:a16="http://schemas.microsoft.com/office/drawing/2014/main" val="10004"/>
                  </a:ext>
                </a:extLst>
              </a:tr>
              <a:tr h="773836">
                <a:tc>
                  <a:txBody>
                    <a:bodyPr/>
                    <a:lstStyle/>
                    <a:p>
                      <a:endParaRPr lang="en-GB" sz="1900" dirty="0">
                        <a:latin typeface="Tahoma" pitchFamily="34" charset="0"/>
                        <a:ea typeface="Tahoma" pitchFamily="34" charset="0"/>
                        <a:cs typeface="Tahoma" pitchFamily="34" charset="0"/>
                      </a:endParaRPr>
                    </a:p>
                  </a:txBody>
                  <a:tcPr marL="121882" marR="121882" marT="45714" marB="45714">
                    <a:solidFill>
                      <a:schemeClr val="tx2">
                        <a:lumMod val="20000"/>
                        <a:lumOff val="80000"/>
                      </a:schemeClr>
                    </a:solidFill>
                  </a:tcPr>
                </a:tc>
                <a:tc>
                  <a:txBody>
                    <a:bodyPr/>
                    <a:lstStyle/>
                    <a:p>
                      <a:r>
                        <a:rPr lang="en-US" altLang="en-US" sz="1900" b="0" i="0" u="none" strike="noStrike" kern="1200" baseline="0" dirty="0">
                          <a:solidFill>
                            <a:schemeClr val="dk1"/>
                          </a:solidFill>
                          <a:latin typeface="Tahoma" pitchFamily="34" charset="0"/>
                          <a:ea typeface="Tahoma" pitchFamily="34" charset="0"/>
                          <a:cs typeface="Tahoma" pitchFamily="34" charset="0"/>
                        </a:rPr>
                        <a:t>MHLW Ministerial Ordinance No. 169</a:t>
                      </a:r>
                      <a:endParaRPr lang="en-GB" sz="1900" b="0" i="0" u="none" strike="noStrike" kern="1200" baseline="0" dirty="0">
                        <a:solidFill>
                          <a:schemeClr val="dk1"/>
                        </a:solidFill>
                        <a:latin typeface="Tahoma" pitchFamily="34" charset="0"/>
                        <a:ea typeface="Tahoma" pitchFamily="34" charset="0"/>
                        <a:cs typeface="Tahoma" pitchFamily="34" charset="0"/>
                      </a:endParaRPr>
                    </a:p>
                  </a:txBody>
                  <a:tcPr marL="121882" marR="121882" marT="45714" marB="45714" anchor="ctr">
                    <a:solidFill>
                      <a:schemeClr val="tx2">
                        <a:lumMod val="20000"/>
                        <a:lumOff val="80000"/>
                      </a:schemeClr>
                    </a:solidFill>
                  </a:tcPr>
                </a:tc>
                <a:extLst>
                  <a:ext uri="{0D108BD9-81ED-4DB2-BD59-A6C34878D82A}">
                    <a16:rowId xmlns:a16="http://schemas.microsoft.com/office/drawing/2014/main" val="10005"/>
                  </a:ext>
                </a:extLst>
              </a:tr>
            </a:tbl>
          </a:graphicData>
        </a:graphic>
      </p:graphicFrame>
      <p:pic>
        <p:nvPicPr>
          <p:cNvPr id="8" name="Picture 2" descr="http://images.wikia.com/clubpenguin/images/4/43/Australia.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827" y="1423400"/>
            <a:ext cx="973428" cy="741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descr="http://www.clker.com/cliparts/G/h/W/K/7/7/flag-of-brazil-m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6933" y="2563967"/>
            <a:ext cx="813169" cy="830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4" descr="http://www.golfskatecaddy.com.au/uploaded_images/USA_round_fla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70913" y="4545466"/>
            <a:ext cx="802198" cy="795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www.random-thoughts.us/images/Flag_Canada_Round.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76933" y="3582915"/>
            <a:ext cx="808013" cy="72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a:spLocks noChangeArrowheads="1"/>
          </p:cNvSpPr>
          <p:nvPr/>
        </p:nvSpPr>
        <p:spPr bwMode="auto">
          <a:xfrm>
            <a:off x="909902" y="5405517"/>
            <a:ext cx="724220" cy="660196"/>
          </a:xfrm>
          <a:prstGeom prst="ellipse">
            <a:avLst/>
          </a:prstGeom>
          <a:solidFill>
            <a:schemeClr val="bg1"/>
          </a:solidFill>
          <a:ln>
            <a:noFill/>
          </a:ln>
          <a:extLst>
            <a:ext uri="{91240B29-F687-4F45-9708-019B960494DF}">
              <a14:hiddenLine xmlns:a14="http://schemas.microsoft.com/office/drawing/2010/main" w="38100" algn="ctr">
                <a:solidFill>
                  <a:srgbClr val="000000"/>
                </a:solidFill>
                <a:round/>
                <a:headEnd/>
                <a:tailEnd/>
              </a14:hiddenLine>
            </a:ext>
          </a:extLst>
        </p:spPr>
        <p:txBody>
          <a:bodyPr lIns="0" tIns="0" rIns="0" bIns="0" anchor="ctr" anchorCtr="1"/>
          <a:lstStyle>
            <a:lvl1pPr eaLnBrk="0" hangingPunct="0">
              <a:spcAft>
                <a:spcPts val="600"/>
              </a:spcAft>
              <a:buClr>
                <a:srgbClr val="FF2B1F"/>
              </a:buClr>
              <a:buFont typeface="Arial" pitchFamily="34" charset="0"/>
              <a:buChar char="•"/>
              <a:defRPr sz="2400">
                <a:solidFill>
                  <a:srgbClr val="000000"/>
                </a:solidFill>
                <a:latin typeface="Tahoma" pitchFamily="34" charset="0"/>
                <a:cs typeface="Tahoma" pitchFamily="34" charset="0"/>
              </a:defRPr>
            </a:lvl1pPr>
            <a:lvl2pPr marL="742950" indent="-285750" eaLnBrk="0" hangingPunct="0">
              <a:spcAft>
                <a:spcPts val="400"/>
              </a:spcAft>
              <a:buClr>
                <a:srgbClr val="FF2B1F"/>
              </a:buClr>
              <a:buFont typeface="Arial" pitchFamily="34" charset="0"/>
              <a:buChar char="•"/>
              <a:defRPr sz="2200">
                <a:solidFill>
                  <a:srgbClr val="000000"/>
                </a:solidFill>
                <a:latin typeface="Tahoma" pitchFamily="34" charset="0"/>
                <a:cs typeface="Tahoma" pitchFamily="34" charset="0"/>
              </a:defRPr>
            </a:lvl2pPr>
            <a:lvl3pPr marL="1143000" indent="-228600" eaLnBrk="0" hangingPunct="0">
              <a:spcAft>
                <a:spcPts val="200"/>
              </a:spcAft>
              <a:buClr>
                <a:srgbClr val="FF2B1F"/>
              </a:buClr>
              <a:buFont typeface="Arial" pitchFamily="34" charset="0"/>
              <a:buChar char="•"/>
              <a:defRPr sz="2000">
                <a:solidFill>
                  <a:schemeClr val="tx1"/>
                </a:solidFill>
                <a:latin typeface="Tahoma" pitchFamily="34" charset="0"/>
                <a:cs typeface="Tahoma" pitchFamily="34" charset="0"/>
              </a:defRPr>
            </a:lvl3pPr>
            <a:lvl4pPr marL="1600200" indent="-228600" eaLnBrk="0" hangingPunct="0">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2057400" indent="-228600" eaLnBrk="0" hangingPunct="0">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5146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6pPr>
            <a:lvl7pPr marL="29718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7pPr>
            <a:lvl8pPr marL="34290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8pPr>
            <a:lvl9pPr marL="38862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9pPr>
          </a:lstStyle>
          <a:p>
            <a:pPr algn="ctr">
              <a:spcAft>
                <a:spcPct val="0"/>
              </a:spcAft>
              <a:buClrTx/>
              <a:buFontTx/>
              <a:buNone/>
            </a:pPr>
            <a:endParaRPr lang="en-US" altLang="en-US" sz="2133" b="1"/>
          </a:p>
        </p:txBody>
      </p:sp>
      <p:sp>
        <p:nvSpPr>
          <p:cNvPr id="13" name="Oval 12"/>
          <p:cNvSpPr>
            <a:spLocks noChangeArrowheads="1"/>
          </p:cNvSpPr>
          <p:nvPr/>
        </p:nvSpPr>
        <p:spPr bwMode="auto">
          <a:xfrm>
            <a:off x="1119137" y="5543954"/>
            <a:ext cx="287179" cy="322694"/>
          </a:xfrm>
          <a:prstGeom prst="ellipse">
            <a:avLst/>
          </a:prstGeom>
          <a:solidFill>
            <a:schemeClr val="accent1"/>
          </a:solidFill>
          <a:ln>
            <a:noFill/>
          </a:ln>
          <a:extLst>
            <a:ext uri="{91240B29-F687-4F45-9708-019B960494DF}">
              <a14:hiddenLine xmlns:a14="http://schemas.microsoft.com/office/drawing/2010/main" w="38100" algn="ctr">
                <a:solidFill>
                  <a:srgbClr val="000000"/>
                </a:solidFill>
                <a:round/>
                <a:headEnd/>
                <a:tailEnd/>
              </a14:hiddenLine>
            </a:ext>
          </a:extLst>
        </p:spPr>
        <p:txBody>
          <a:bodyPr lIns="0" tIns="0" rIns="0" bIns="0" anchor="ctr" anchorCtr="1"/>
          <a:lstStyle>
            <a:lvl1pPr eaLnBrk="0" hangingPunct="0">
              <a:spcAft>
                <a:spcPts val="600"/>
              </a:spcAft>
              <a:buClr>
                <a:srgbClr val="FF2B1F"/>
              </a:buClr>
              <a:buFont typeface="Arial" pitchFamily="34" charset="0"/>
              <a:buChar char="•"/>
              <a:defRPr sz="2400">
                <a:solidFill>
                  <a:srgbClr val="000000"/>
                </a:solidFill>
                <a:latin typeface="Tahoma" pitchFamily="34" charset="0"/>
                <a:cs typeface="Tahoma" pitchFamily="34" charset="0"/>
              </a:defRPr>
            </a:lvl1pPr>
            <a:lvl2pPr marL="742950" indent="-285750" eaLnBrk="0" hangingPunct="0">
              <a:spcAft>
                <a:spcPts val="400"/>
              </a:spcAft>
              <a:buClr>
                <a:srgbClr val="FF2B1F"/>
              </a:buClr>
              <a:buFont typeface="Arial" pitchFamily="34" charset="0"/>
              <a:buChar char="•"/>
              <a:defRPr sz="2200">
                <a:solidFill>
                  <a:srgbClr val="000000"/>
                </a:solidFill>
                <a:latin typeface="Tahoma" pitchFamily="34" charset="0"/>
                <a:cs typeface="Tahoma" pitchFamily="34" charset="0"/>
              </a:defRPr>
            </a:lvl2pPr>
            <a:lvl3pPr marL="1143000" indent="-228600" eaLnBrk="0" hangingPunct="0">
              <a:spcAft>
                <a:spcPts val="200"/>
              </a:spcAft>
              <a:buClr>
                <a:srgbClr val="FF2B1F"/>
              </a:buClr>
              <a:buFont typeface="Arial" pitchFamily="34" charset="0"/>
              <a:buChar char="•"/>
              <a:defRPr sz="2000">
                <a:solidFill>
                  <a:schemeClr val="tx1"/>
                </a:solidFill>
                <a:latin typeface="Tahoma" pitchFamily="34" charset="0"/>
                <a:cs typeface="Tahoma" pitchFamily="34" charset="0"/>
              </a:defRPr>
            </a:lvl3pPr>
            <a:lvl4pPr marL="1600200" indent="-228600" eaLnBrk="0" hangingPunct="0">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2057400" indent="-228600" eaLnBrk="0" hangingPunct="0">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5146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6pPr>
            <a:lvl7pPr marL="29718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7pPr>
            <a:lvl8pPr marL="34290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8pPr>
            <a:lvl9pPr marL="3886200" indent="-22860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9pPr>
          </a:lstStyle>
          <a:p>
            <a:pPr algn="ctr">
              <a:spcAft>
                <a:spcPct val="0"/>
              </a:spcAft>
              <a:buClrTx/>
              <a:buFontTx/>
              <a:buNone/>
            </a:pPr>
            <a:endParaRPr lang="en-US" altLang="en-US" sz="2133" b="1"/>
          </a:p>
        </p:txBody>
      </p:sp>
    </p:spTree>
    <p:extLst>
      <p:ext uri="{BB962C8B-B14F-4D97-AF65-F5344CB8AC3E}">
        <p14:creationId xmlns:p14="http://schemas.microsoft.com/office/powerpoint/2010/main" val="2146001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7161"/>
          </a:xfrm>
        </p:spPr>
        <p:txBody>
          <a:bodyPr>
            <a:normAutofit/>
          </a:bodyPr>
          <a:lstStyle/>
          <a:p>
            <a:r>
              <a:rPr lang="en-US" sz="3732" dirty="0"/>
              <a:t>MDSAP Audit Sequence</a:t>
            </a:r>
          </a:p>
        </p:txBody>
      </p:sp>
      <p:pic>
        <p:nvPicPr>
          <p:cNvPr id="25" name="Picture 2"/>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bwMode="auto">
          <a:xfrm>
            <a:off x="492796" y="914119"/>
            <a:ext cx="11087911" cy="52307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820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3" y="365125"/>
            <a:ext cx="11618686" cy="585561"/>
          </a:xfrm>
        </p:spPr>
        <p:txBody>
          <a:bodyPr>
            <a:normAutofit fontScale="90000"/>
          </a:bodyPr>
          <a:lstStyle/>
          <a:p>
            <a:r>
              <a:rPr lang="en-GB" dirty="0"/>
              <a:t>MDSAP Audit Process Sequence and Estimated Durations</a:t>
            </a:r>
          </a:p>
        </p:txBody>
      </p:sp>
      <p:sp>
        <p:nvSpPr>
          <p:cNvPr id="5" name="Text Placeholder 4"/>
          <p:cNvSpPr>
            <a:spLocks noGrp="1"/>
          </p:cNvSpPr>
          <p:nvPr>
            <p:ph type="body" sz="quarter" idx="12"/>
          </p:nvPr>
        </p:nvSpPr>
        <p:spPr>
          <a:xfrm>
            <a:off x="452592" y="1066470"/>
            <a:ext cx="11260154" cy="402492"/>
          </a:xfrm>
        </p:spPr>
        <p:txBody>
          <a:bodyPr/>
          <a:lstStyle/>
          <a:p>
            <a:pPr algn="ctr"/>
            <a:r>
              <a:rPr lang="en-GB" dirty="0"/>
              <a:t> </a:t>
            </a:r>
          </a:p>
        </p:txBody>
      </p:sp>
      <p:sp>
        <p:nvSpPr>
          <p:cNvPr id="6" name="Text Placeholder 5"/>
          <p:cNvSpPr>
            <a:spLocks noGrp="1"/>
          </p:cNvSpPr>
          <p:nvPr>
            <p:ph type="body" sz="quarter" idx="14"/>
          </p:nvPr>
        </p:nvSpPr>
        <p:spPr/>
        <p:txBody>
          <a:bodyPr/>
          <a:lstStyle/>
          <a:p>
            <a:endParaRPr lang="en-GB" dirty="0"/>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graphicFrame>
        <p:nvGraphicFramePr>
          <p:cNvPr id="3" name="Table 2"/>
          <p:cNvGraphicFramePr>
            <a:graphicFrameLocks noGrp="1"/>
          </p:cNvGraphicFramePr>
          <p:nvPr>
            <p:extLst>
              <p:ext uri="{D42A27DB-BD31-4B8C-83A1-F6EECF244321}">
                <p14:modId xmlns:p14="http://schemas.microsoft.com/office/powerpoint/2010/main" val="3971988364"/>
              </p:ext>
            </p:extLst>
          </p:nvPr>
        </p:nvGraphicFramePr>
        <p:xfrm>
          <a:off x="489410" y="1468962"/>
          <a:ext cx="11223336" cy="4739877"/>
        </p:xfrm>
        <a:graphic>
          <a:graphicData uri="http://schemas.openxmlformats.org/drawingml/2006/table">
            <a:tbl>
              <a:tblPr firstRow="1" firstCol="1" bandRow="1">
                <a:tableStyleId>{5C22544A-7EE6-4342-B048-85BDC9FD1C3A}</a:tableStyleId>
              </a:tblPr>
              <a:tblGrid>
                <a:gridCol w="6571248">
                  <a:extLst>
                    <a:ext uri="{9D8B030D-6E8A-4147-A177-3AD203B41FA5}">
                      <a16:colId xmlns:a16="http://schemas.microsoft.com/office/drawing/2014/main" val="20000"/>
                    </a:ext>
                  </a:extLst>
                </a:gridCol>
                <a:gridCol w="2121025">
                  <a:extLst>
                    <a:ext uri="{9D8B030D-6E8A-4147-A177-3AD203B41FA5}">
                      <a16:colId xmlns:a16="http://schemas.microsoft.com/office/drawing/2014/main" val="20001"/>
                    </a:ext>
                  </a:extLst>
                </a:gridCol>
                <a:gridCol w="2531063">
                  <a:extLst>
                    <a:ext uri="{9D8B030D-6E8A-4147-A177-3AD203B41FA5}">
                      <a16:colId xmlns:a16="http://schemas.microsoft.com/office/drawing/2014/main" val="20002"/>
                    </a:ext>
                  </a:extLst>
                </a:gridCol>
              </a:tblGrid>
              <a:tr h="824234">
                <a:tc>
                  <a:txBody>
                    <a:bodyPr/>
                    <a:lstStyle/>
                    <a:p>
                      <a:pPr marL="0" marR="0" algn="ctr">
                        <a:spcBef>
                          <a:spcPts val="0"/>
                        </a:spcBef>
                        <a:spcAft>
                          <a:spcPts val="0"/>
                        </a:spcAft>
                      </a:pPr>
                      <a:r>
                        <a:rPr lang="en-US" sz="2100" dirty="0">
                          <a:effectLst/>
                        </a:rPr>
                        <a:t>MDSAP Process</a:t>
                      </a:r>
                      <a:endParaRPr lang="en-US" sz="2100" dirty="0">
                        <a:solidFill>
                          <a:srgbClr val="000000"/>
                        </a:solidFill>
                        <a:effectLst/>
                        <a:latin typeface="Times New Roman"/>
                        <a:ea typeface="MS Mincho"/>
                      </a:endParaRPr>
                    </a:p>
                  </a:txBody>
                  <a:tcPr marL="91412" marR="91412" marT="0" marB="0"/>
                </a:tc>
                <a:tc>
                  <a:txBody>
                    <a:bodyPr/>
                    <a:lstStyle/>
                    <a:p>
                      <a:pPr marL="0" marR="0" algn="ctr">
                        <a:spcBef>
                          <a:spcPts val="0"/>
                        </a:spcBef>
                        <a:spcAft>
                          <a:spcPts val="0"/>
                        </a:spcAft>
                      </a:pPr>
                      <a:r>
                        <a:rPr lang="en-US" sz="2100" dirty="0">
                          <a:effectLst/>
                        </a:rPr>
                        <a:t>MDSAP Tasks per Process</a:t>
                      </a:r>
                      <a:endParaRPr lang="en-US" sz="2100" dirty="0">
                        <a:solidFill>
                          <a:srgbClr val="000000"/>
                        </a:solidFill>
                        <a:effectLst/>
                        <a:latin typeface="Times New Roman"/>
                        <a:ea typeface="MS Mincho"/>
                      </a:endParaRPr>
                    </a:p>
                  </a:txBody>
                  <a:tcPr marL="91412" marR="91412" marT="0" marB="0"/>
                </a:tc>
                <a:tc>
                  <a:txBody>
                    <a:bodyPr/>
                    <a:lstStyle/>
                    <a:p>
                      <a:pPr marL="0" marR="0" algn="ctr">
                        <a:spcBef>
                          <a:spcPts val="0"/>
                        </a:spcBef>
                        <a:spcAft>
                          <a:spcPts val="0"/>
                        </a:spcAft>
                      </a:pPr>
                      <a:r>
                        <a:rPr lang="en-US" sz="2100" dirty="0">
                          <a:effectLst/>
                        </a:rPr>
                        <a:t>Minutes per Audit Task</a:t>
                      </a:r>
                    </a:p>
                  </a:txBody>
                  <a:tcPr marL="91412" marR="91412" marT="0" marB="0"/>
                </a:tc>
                <a:extLst>
                  <a:ext uri="{0D108BD9-81ED-4DB2-BD59-A6C34878D82A}">
                    <a16:rowId xmlns:a16="http://schemas.microsoft.com/office/drawing/2014/main" val="10000"/>
                  </a:ext>
                </a:extLst>
              </a:tr>
              <a:tr h="477317">
                <a:tc>
                  <a:txBody>
                    <a:bodyPr/>
                    <a:lstStyle/>
                    <a:p>
                      <a:pPr marL="0" marR="0">
                        <a:spcBef>
                          <a:spcPts val="0"/>
                        </a:spcBef>
                        <a:spcAft>
                          <a:spcPts val="0"/>
                        </a:spcAft>
                      </a:pPr>
                      <a:r>
                        <a:rPr lang="en-US" sz="1900" dirty="0">
                          <a:solidFill>
                            <a:sysClr val="windowText" lastClr="000000"/>
                          </a:solidFill>
                          <a:effectLst/>
                        </a:rPr>
                        <a:t>Management</a:t>
                      </a:r>
                      <a:endParaRPr lang="en-US" sz="1900" dirty="0">
                        <a:solidFill>
                          <a:sysClr val="windowText" lastClr="000000"/>
                        </a:solidFill>
                        <a:effectLst/>
                        <a:latin typeface="Times New Roman"/>
                        <a:ea typeface="MS Mincho"/>
                      </a:endParaRPr>
                    </a:p>
                  </a:txBody>
                  <a:tcPr marL="91412" marR="91412" marT="0" marB="0" anchor="ctr">
                    <a:solidFill>
                      <a:schemeClr val="tx2">
                        <a:lumMod val="20000"/>
                        <a:lumOff val="80000"/>
                      </a:schemeClr>
                    </a:solidFill>
                  </a:tcPr>
                </a:tc>
                <a:tc>
                  <a:txBody>
                    <a:bodyPr/>
                    <a:lstStyle/>
                    <a:p>
                      <a:pPr marL="0" marR="0" algn="ctr">
                        <a:spcBef>
                          <a:spcPts val="0"/>
                        </a:spcBef>
                        <a:spcAft>
                          <a:spcPts val="0"/>
                        </a:spcAft>
                      </a:pPr>
                      <a:r>
                        <a:rPr lang="en-US" sz="2100" b="1" dirty="0">
                          <a:effectLst/>
                        </a:rPr>
                        <a:t>11</a:t>
                      </a:r>
                      <a:endParaRPr lang="en-US" sz="2100" b="1" dirty="0">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36.0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1"/>
                  </a:ext>
                </a:extLst>
              </a:tr>
              <a:tr h="721204">
                <a:tc>
                  <a:txBody>
                    <a:bodyPr/>
                    <a:lstStyle/>
                    <a:p>
                      <a:pPr marL="0" marR="0">
                        <a:spcBef>
                          <a:spcPts val="0"/>
                        </a:spcBef>
                        <a:spcAft>
                          <a:spcPts val="0"/>
                        </a:spcAft>
                      </a:pPr>
                      <a:r>
                        <a:rPr lang="en-US" sz="1900" dirty="0">
                          <a:solidFill>
                            <a:sysClr val="windowText" lastClr="000000"/>
                          </a:solidFill>
                          <a:effectLst/>
                        </a:rPr>
                        <a:t>Device Marketing Authorization &amp;Facility Registration (DMA&amp;FR)</a:t>
                      </a:r>
                      <a:endParaRPr lang="en-US" sz="1900" dirty="0">
                        <a:solidFill>
                          <a:sysClr val="windowText" lastClr="000000"/>
                        </a:solidFill>
                        <a:effectLst/>
                        <a:latin typeface="Times New Roman"/>
                        <a:ea typeface="MS Mincho"/>
                      </a:endParaRPr>
                    </a:p>
                  </a:txBody>
                  <a:tcPr marL="91412" marR="91412" marT="0" marB="0" anchor="ctr">
                    <a:solidFill>
                      <a:srgbClr val="FFE6E5"/>
                    </a:solidFill>
                  </a:tcPr>
                </a:tc>
                <a:tc>
                  <a:txBody>
                    <a:bodyPr/>
                    <a:lstStyle/>
                    <a:p>
                      <a:pPr marL="0" marR="0" algn="ctr">
                        <a:spcBef>
                          <a:spcPts val="0"/>
                        </a:spcBef>
                        <a:spcAft>
                          <a:spcPts val="0"/>
                        </a:spcAft>
                      </a:pPr>
                      <a:r>
                        <a:rPr lang="en-US" sz="2100" b="1" dirty="0">
                          <a:effectLst/>
                        </a:rPr>
                        <a:t>3</a:t>
                      </a:r>
                      <a:endParaRPr lang="en-US" sz="2100" b="1" dirty="0">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35.0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2"/>
                  </a:ext>
                </a:extLst>
              </a:tr>
              <a:tr h="477317">
                <a:tc>
                  <a:txBody>
                    <a:bodyPr/>
                    <a:lstStyle/>
                    <a:p>
                      <a:pPr marL="0" marR="0">
                        <a:spcBef>
                          <a:spcPts val="0"/>
                        </a:spcBef>
                        <a:spcAft>
                          <a:spcPts val="0"/>
                        </a:spcAft>
                      </a:pPr>
                      <a:r>
                        <a:rPr lang="en-US" sz="1900" dirty="0">
                          <a:solidFill>
                            <a:sysClr val="windowText" lastClr="000000"/>
                          </a:solidFill>
                          <a:effectLst/>
                        </a:rPr>
                        <a:t>Measurement Analysis &amp; Improvement (MA&amp;I)</a:t>
                      </a:r>
                      <a:endParaRPr lang="en-US" sz="1900" dirty="0">
                        <a:solidFill>
                          <a:sysClr val="windowText" lastClr="000000"/>
                        </a:solidFill>
                        <a:effectLst/>
                        <a:latin typeface="Times New Roman"/>
                        <a:ea typeface="MS Mincho"/>
                      </a:endParaRPr>
                    </a:p>
                  </a:txBody>
                  <a:tcPr marL="91412" marR="91412" marT="0" marB="0" anchor="ctr">
                    <a:solidFill>
                      <a:schemeClr val="tx2">
                        <a:lumMod val="20000"/>
                        <a:lumOff val="80000"/>
                      </a:schemeClr>
                    </a:solidFill>
                  </a:tcPr>
                </a:tc>
                <a:tc>
                  <a:txBody>
                    <a:bodyPr/>
                    <a:lstStyle/>
                    <a:p>
                      <a:pPr marL="0" marR="0" algn="ctr">
                        <a:spcBef>
                          <a:spcPts val="0"/>
                        </a:spcBef>
                        <a:spcAft>
                          <a:spcPts val="0"/>
                        </a:spcAft>
                      </a:pPr>
                      <a:r>
                        <a:rPr lang="en-US" sz="2100" b="1" dirty="0">
                          <a:effectLst/>
                        </a:rPr>
                        <a:t>16</a:t>
                      </a:r>
                      <a:endParaRPr lang="en-US" sz="2100" b="1" dirty="0">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38.0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3"/>
                  </a:ext>
                </a:extLst>
              </a:tr>
              <a:tr h="721204">
                <a:tc>
                  <a:txBody>
                    <a:bodyPr/>
                    <a:lstStyle/>
                    <a:p>
                      <a:pPr marL="0" marR="0">
                        <a:spcBef>
                          <a:spcPts val="0"/>
                        </a:spcBef>
                        <a:spcAft>
                          <a:spcPts val="0"/>
                        </a:spcAft>
                      </a:pPr>
                      <a:r>
                        <a:rPr lang="en-US" sz="1900" dirty="0">
                          <a:solidFill>
                            <a:sysClr val="windowText" lastClr="000000"/>
                          </a:solidFill>
                          <a:effectLst/>
                        </a:rPr>
                        <a:t>MD Adverse Events &amp; Advisory Notice Reporting (MDAE&amp;ANR)</a:t>
                      </a:r>
                      <a:endParaRPr lang="en-US" sz="1900" dirty="0">
                        <a:solidFill>
                          <a:sysClr val="windowText" lastClr="000000"/>
                        </a:solidFill>
                        <a:effectLst/>
                        <a:latin typeface="Times New Roman"/>
                        <a:ea typeface="MS Mincho"/>
                      </a:endParaRPr>
                    </a:p>
                  </a:txBody>
                  <a:tcPr marL="91412" marR="91412" marT="0" marB="0" anchor="ctr">
                    <a:solidFill>
                      <a:srgbClr val="FFE6E5"/>
                    </a:solidFill>
                  </a:tcPr>
                </a:tc>
                <a:tc>
                  <a:txBody>
                    <a:bodyPr/>
                    <a:lstStyle/>
                    <a:p>
                      <a:pPr marL="0" marR="0" algn="ctr">
                        <a:spcBef>
                          <a:spcPts val="0"/>
                        </a:spcBef>
                        <a:spcAft>
                          <a:spcPts val="0"/>
                        </a:spcAft>
                      </a:pPr>
                      <a:r>
                        <a:rPr lang="en-US" sz="2100" b="1" dirty="0">
                          <a:effectLst/>
                        </a:rPr>
                        <a:t>2</a:t>
                      </a:r>
                      <a:endParaRPr lang="en-US" sz="2100" b="1" dirty="0">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38.0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4"/>
                  </a:ext>
                </a:extLst>
              </a:tr>
              <a:tr h="477317">
                <a:tc>
                  <a:txBody>
                    <a:bodyPr/>
                    <a:lstStyle/>
                    <a:p>
                      <a:pPr marL="0" marR="0">
                        <a:spcBef>
                          <a:spcPts val="0"/>
                        </a:spcBef>
                        <a:spcAft>
                          <a:spcPts val="0"/>
                        </a:spcAft>
                      </a:pPr>
                      <a:r>
                        <a:rPr lang="en-US" sz="1900" dirty="0">
                          <a:solidFill>
                            <a:sysClr val="windowText" lastClr="000000"/>
                          </a:solidFill>
                          <a:effectLst/>
                        </a:rPr>
                        <a:t>Design &amp; Development (D&amp;D)</a:t>
                      </a:r>
                      <a:endParaRPr lang="en-US" sz="1900" dirty="0">
                        <a:solidFill>
                          <a:sysClr val="windowText" lastClr="000000"/>
                        </a:solidFill>
                        <a:effectLst/>
                        <a:latin typeface="Times New Roman"/>
                        <a:ea typeface="MS Mincho"/>
                      </a:endParaRPr>
                    </a:p>
                  </a:txBody>
                  <a:tcPr marL="91412" marR="91412" marT="0" marB="0" anchor="ctr">
                    <a:solidFill>
                      <a:srgbClr val="FFD7D5"/>
                    </a:solidFill>
                  </a:tcPr>
                </a:tc>
                <a:tc>
                  <a:txBody>
                    <a:bodyPr/>
                    <a:lstStyle/>
                    <a:p>
                      <a:pPr marL="0" marR="0" algn="ctr">
                        <a:spcBef>
                          <a:spcPts val="0"/>
                        </a:spcBef>
                        <a:spcAft>
                          <a:spcPts val="0"/>
                        </a:spcAft>
                      </a:pPr>
                      <a:r>
                        <a:rPr lang="en-US" sz="2100" b="1" dirty="0">
                          <a:effectLst/>
                        </a:rPr>
                        <a:t>17</a:t>
                      </a:r>
                      <a:endParaRPr lang="en-US" sz="2100" b="1" dirty="0">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21.0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5"/>
                  </a:ext>
                </a:extLst>
              </a:tr>
              <a:tr h="477317">
                <a:tc>
                  <a:txBody>
                    <a:bodyPr/>
                    <a:lstStyle/>
                    <a:p>
                      <a:pPr marL="0" marR="0">
                        <a:spcBef>
                          <a:spcPts val="0"/>
                        </a:spcBef>
                        <a:spcAft>
                          <a:spcPts val="0"/>
                        </a:spcAft>
                      </a:pPr>
                      <a:r>
                        <a:rPr lang="en-US" sz="1900" dirty="0">
                          <a:solidFill>
                            <a:sysClr val="windowText" lastClr="000000"/>
                          </a:solidFill>
                          <a:effectLst/>
                        </a:rPr>
                        <a:t>Production &amp; Servicing</a:t>
                      </a:r>
                      <a:r>
                        <a:rPr lang="en-US" sz="1900" baseline="0" dirty="0">
                          <a:solidFill>
                            <a:sysClr val="windowText" lastClr="000000"/>
                          </a:solidFill>
                          <a:effectLst/>
                        </a:rPr>
                        <a:t> </a:t>
                      </a:r>
                      <a:r>
                        <a:rPr lang="en-US" sz="1900" dirty="0">
                          <a:solidFill>
                            <a:sysClr val="windowText" lastClr="000000"/>
                          </a:solidFill>
                          <a:effectLst/>
                        </a:rPr>
                        <a:t>Controls (P&amp;SC)</a:t>
                      </a:r>
                      <a:endParaRPr lang="en-US" sz="1900" dirty="0">
                        <a:solidFill>
                          <a:sysClr val="windowText" lastClr="000000"/>
                        </a:solidFill>
                        <a:effectLst/>
                        <a:latin typeface="Times New Roman"/>
                        <a:ea typeface="MS Mincho"/>
                      </a:endParaRPr>
                    </a:p>
                  </a:txBody>
                  <a:tcPr marL="91412" marR="91412" marT="0" marB="0" anchor="ctr">
                    <a:solidFill>
                      <a:srgbClr val="FFE6E5"/>
                    </a:solidFill>
                  </a:tcPr>
                </a:tc>
                <a:tc>
                  <a:txBody>
                    <a:bodyPr/>
                    <a:lstStyle/>
                    <a:p>
                      <a:pPr marL="0" marR="0" algn="ctr">
                        <a:spcBef>
                          <a:spcPts val="0"/>
                        </a:spcBef>
                        <a:spcAft>
                          <a:spcPts val="0"/>
                        </a:spcAft>
                      </a:pPr>
                      <a:r>
                        <a:rPr lang="en-US" sz="2100" b="1">
                          <a:effectLst/>
                        </a:rPr>
                        <a:t>29</a:t>
                      </a:r>
                      <a:endParaRPr lang="en-US" sz="2100" b="1">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tabLst>
                          <a:tab pos="288925" algn="ctr"/>
                        </a:tabLst>
                      </a:pPr>
                      <a:r>
                        <a:rPr lang="en-US" sz="2100" b="1" dirty="0">
                          <a:effectLst/>
                        </a:rPr>
                        <a:t>44.0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6"/>
                  </a:ext>
                </a:extLst>
              </a:tr>
              <a:tr h="563967">
                <a:tc>
                  <a:txBody>
                    <a:bodyPr/>
                    <a:lstStyle/>
                    <a:p>
                      <a:pPr marL="0" marR="0">
                        <a:spcBef>
                          <a:spcPts val="0"/>
                        </a:spcBef>
                        <a:spcAft>
                          <a:spcPts val="0"/>
                        </a:spcAft>
                      </a:pPr>
                      <a:r>
                        <a:rPr lang="en-US" sz="1900" dirty="0">
                          <a:solidFill>
                            <a:sysClr val="windowText" lastClr="000000"/>
                          </a:solidFill>
                          <a:effectLst/>
                        </a:rPr>
                        <a:t>Purchasing</a:t>
                      </a:r>
                      <a:endParaRPr lang="en-US" sz="1900" dirty="0">
                        <a:solidFill>
                          <a:sysClr val="windowText" lastClr="000000"/>
                        </a:solidFill>
                        <a:effectLst/>
                        <a:latin typeface="Times New Roman"/>
                        <a:ea typeface="MS Mincho"/>
                      </a:endParaRPr>
                    </a:p>
                  </a:txBody>
                  <a:tcPr marL="91412" marR="91412" marT="0" marB="0" anchor="ctr">
                    <a:solidFill>
                      <a:schemeClr val="tx2">
                        <a:lumMod val="20000"/>
                        <a:lumOff val="80000"/>
                      </a:schemeClr>
                    </a:solidFill>
                  </a:tcPr>
                </a:tc>
                <a:tc>
                  <a:txBody>
                    <a:bodyPr/>
                    <a:lstStyle/>
                    <a:p>
                      <a:pPr marL="0" marR="0" algn="ctr">
                        <a:spcBef>
                          <a:spcPts val="0"/>
                        </a:spcBef>
                        <a:spcAft>
                          <a:spcPts val="0"/>
                        </a:spcAft>
                      </a:pPr>
                      <a:r>
                        <a:rPr lang="en-US" sz="2100" b="1">
                          <a:effectLst/>
                        </a:rPr>
                        <a:t>16</a:t>
                      </a:r>
                      <a:endParaRPr lang="en-US" sz="2100" b="1">
                        <a:solidFill>
                          <a:srgbClr val="000000"/>
                        </a:solidFill>
                        <a:effectLst/>
                        <a:latin typeface="Times New Roman"/>
                        <a:ea typeface="MS Mincho"/>
                      </a:endParaRPr>
                    </a:p>
                  </a:txBody>
                  <a:tcPr marL="91412" marR="91412" marT="0" marB="0" anchor="ctr"/>
                </a:tc>
                <a:tc>
                  <a:txBody>
                    <a:bodyPr/>
                    <a:lstStyle/>
                    <a:p>
                      <a:pPr marL="0" marR="0" algn="ctr">
                        <a:spcBef>
                          <a:spcPts val="0"/>
                        </a:spcBef>
                        <a:spcAft>
                          <a:spcPts val="0"/>
                        </a:spcAft>
                      </a:pPr>
                      <a:r>
                        <a:rPr lang="en-US" sz="2100" b="1" dirty="0">
                          <a:effectLst/>
                        </a:rPr>
                        <a:t>15.0</a:t>
                      </a:r>
                      <a:endParaRPr lang="en-US" sz="2100" b="1" dirty="0">
                        <a:solidFill>
                          <a:srgbClr val="000000"/>
                        </a:solidFill>
                        <a:effectLst/>
                        <a:latin typeface="Times New Roman"/>
                        <a:ea typeface="MS Mincho"/>
                      </a:endParaRPr>
                    </a:p>
                  </a:txBody>
                  <a:tcPr marL="91412" marR="91412"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975503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365" y="110287"/>
            <a:ext cx="10515600" cy="1325563"/>
          </a:xfrm>
        </p:spPr>
        <p:txBody>
          <a:bodyPr/>
          <a:lstStyle/>
          <a:p>
            <a:r>
              <a:rPr lang="en-GB" dirty="0"/>
              <a:t>MDSAP Audit Time Calculations     </a:t>
            </a:r>
            <a:r>
              <a:rPr lang="en-GB" i="1" dirty="0">
                <a:solidFill>
                  <a:schemeClr val="tx2"/>
                </a:solidFill>
              </a:rPr>
              <a:t>SAMPLE</a:t>
            </a:r>
          </a:p>
        </p:txBody>
      </p:sp>
      <p:sp>
        <p:nvSpPr>
          <p:cNvPr id="5" name="Text Placeholder 4"/>
          <p:cNvSpPr>
            <a:spLocks noGrp="1"/>
          </p:cNvSpPr>
          <p:nvPr>
            <p:ph type="body" sz="quarter" idx="12"/>
          </p:nvPr>
        </p:nvSpPr>
        <p:spPr>
          <a:xfrm>
            <a:off x="452592" y="981830"/>
            <a:ext cx="11260154" cy="304706"/>
          </a:xfrm>
        </p:spPr>
        <p:txBody>
          <a:bodyPr/>
          <a:lstStyle/>
          <a:p>
            <a:pPr algn="ctr"/>
            <a:r>
              <a:rPr lang="en-GB" dirty="0" err="1"/>
              <a:t>hh:mm</a:t>
            </a:r>
            <a:endParaRPr lang="en-GB" dirty="0"/>
          </a:p>
        </p:txBody>
      </p:sp>
      <p:sp>
        <p:nvSpPr>
          <p:cNvPr id="6" name="Text Placeholder 5"/>
          <p:cNvSpPr>
            <a:spLocks noGrp="1"/>
          </p:cNvSpPr>
          <p:nvPr>
            <p:ph type="body" sz="quarter" idx="14"/>
          </p:nvPr>
        </p:nvSpPr>
        <p:spPr>
          <a:xfrm>
            <a:off x="452592" y="1716510"/>
            <a:ext cx="11260154" cy="4563818"/>
          </a:xfrm>
        </p:spPr>
        <p:txBody>
          <a:bodyPr>
            <a:normAutofit fontScale="85000" lnSpcReduction="20000"/>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 D&amp;D and P&amp;SC can be split between </a:t>
            </a:r>
            <a:r>
              <a:rPr lang="en-GB" dirty="0" err="1"/>
              <a:t>Surv</a:t>
            </a:r>
            <a:r>
              <a:rPr lang="en-GB" dirty="0"/>
              <a:t> 1&amp;2, Purchasing to follow based on device trail.</a:t>
            </a:r>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graphicFrame>
        <p:nvGraphicFramePr>
          <p:cNvPr id="3" name="Table 2"/>
          <p:cNvGraphicFramePr>
            <a:graphicFrameLocks noGrp="1"/>
          </p:cNvGraphicFramePr>
          <p:nvPr>
            <p:extLst/>
          </p:nvPr>
        </p:nvGraphicFramePr>
        <p:xfrm>
          <a:off x="594365" y="1388107"/>
          <a:ext cx="11240265" cy="4388778"/>
        </p:xfrm>
        <a:graphic>
          <a:graphicData uri="http://schemas.openxmlformats.org/drawingml/2006/table">
            <a:tbl>
              <a:tblPr firstRow="1" bandRow="1">
                <a:tableStyleId>{5C22544A-7EE6-4342-B048-85BDC9FD1C3A}</a:tableStyleId>
              </a:tblPr>
              <a:tblGrid>
                <a:gridCol w="2248053">
                  <a:extLst>
                    <a:ext uri="{9D8B030D-6E8A-4147-A177-3AD203B41FA5}">
                      <a16:colId xmlns:a16="http://schemas.microsoft.com/office/drawing/2014/main" val="20000"/>
                    </a:ext>
                  </a:extLst>
                </a:gridCol>
                <a:gridCol w="2248053">
                  <a:extLst>
                    <a:ext uri="{9D8B030D-6E8A-4147-A177-3AD203B41FA5}">
                      <a16:colId xmlns:a16="http://schemas.microsoft.com/office/drawing/2014/main" val="20001"/>
                    </a:ext>
                  </a:extLst>
                </a:gridCol>
                <a:gridCol w="2248053">
                  <a:extLst>
                    <a:ext uri="{9D8B030D-6E8A-4147-A177-3AD203B41FA5}">
                      <a16:colId xmlns:a16="http://schemas.microsoft.com/office/drawing/2014/main" val="20002"/>
                    </a:ext>
                  </a:extLst>
                </a:gridCol>
                <a:gridCol w="2248053">
                  <a:extLst>
                    <a:ext uri="{9D8B030D-6E8A-4147-A177-3AD203B41FA5}">
                      <a16:colId xmlns:a16="http://schemas.microsoft.com/office/drawing/2014/main" val="20003"/>
                    </a:ext>
                  </a:extLst>
                </a:gridCol>
                <a:gridCol w="2248053">
                  <a:extLst>
                    <a:ext uri="{9D8B030D-6E8A-4147-A177-3AD203B41FA5}">
                      <a16:colId xmlns:a16="http://schemas.microsoft.com/office/drawing/2014/main" val="20004"/>
                    </a:ext>
                  </a:extLst>
                </a:gridCol>
              </a:tblGrid>
              <a:tr h="487530">
                <a:tc>
                  <a:txBody>
                    <a:bodyPr/>
                    <a:lstStyle/>
                    <a:p>
                      <a:endParaRPr lang="en-US" sz="2400" dirty="0"/>
                    </a:p>
                  </a:txBody>
                  <a:tcPr marL="121882" marR="121882" marT="60941" marB="60941"/>
                </a:tc>
                <a:tc>
                  <a:txBody>
                    <a:bodyPr/>
                    <a:lstStyle/>
                    <a:p>
                      <a:pPr algn="ctr"/>
                      <a:r>
                        <a:rPr lang="en-US" sz="2400" dirty="0"/>
                        <a:t>Initial</a:t>
                      </a:r>
                      <a:r>
                        <a:rPr lang="en-US" sz="2400" baseline="0" dirty="0"/>
                        <a:t> Cert.</a:t>
                      </a:r>
                      <a:endParaRPr lang="en-US" sz="2400" dirty="0"/>
                    </a:p>
                  </a:txBody>
                  <a:tcPr marL="121882" marR="121882" marT="60941" marB="60941" anchor="ctr"/>
                </a:tc>
                <a:tc>
                  <a:txBody>
                    <a:bodyPr/>
                    <a:lstStyle/>
                    <a:p>
                      <a:pPr algn="ctr"/>
                      <a:r>
                        <a:rPr lang="en-US" sz="2400" dirty="0" err="1"/>
                        <a:t>Surv</a:t>
                      </a:r>
                      <a:r>
                        <a:rPr lang="en-US" sz="2400" baseline="0" dirty="0"/>
                        <a:t> 1*</a:t>
                      </a:r>
                      <a:endParaRPr lang="en-US" sz="2400" dirty="0"/>
                    </a:p>
                  </a:txBody>
                  <a:tcPr marL="121882" marR="121882" marT="60941" marB="60941" anchor="ctr"/>
                </a:tc>
                <a:tc>
                  <a:txBody>
                    <a:bodyPr/>
                    <a:lstStyle/>
                    <a:p>
                      <a:pPr algn="ctr"/>
                      <a:r>
                        <a:rPr lang="en-US" sz="2400" dirty="0" err="1"/>
                        <a:t>Surv</a:t>
                      </a:r>
                      <a:r>
                        <a:rPr lang="en-US" sz="2400" dirty="0"/>
                        <a:t> 2*</a:t>
                      </a:r>
                    </a:p>
                  </a:txBody>
                  <a:tcPr marL="121882" marR="121882" marT="60941" marB="60941" anchor="ctr"/>
                </a:tc>
                <a:tc>
                  <a:txBody>
                    <a:bodyPr/>
                    <a:lstStyle/>
                    <a:p>
                      <a:pPr algn="ctr"/>
                      <a:r>
                        <a:rPr lang="en-US" sz="2400" dirty="0" err="1"/>
                        <a:t>Recert</a:t>
                      </a:r>
                      <a:r>
                        <a:rPr lang="en-US" sz="2400" dirty="0"/>
                        <a:t>.</a:t>
                      </a:r>
                    </a:p>
                  </a:txBody>
                  <a:tcPr marL="121882" marR="121882" marT="60941" marB="60941" anchor="ctr"/>
                </a:tc>
                <a:extLst>
                  <a:ext uri="{0D108BD9-81ED-4DB2-BD59-A6C34878D82A}">
                    <a16:rowId xmlns:a16="http://schemas.microsoft.com/office/drawing/2014/main" val="10000"/>
                  </a:ext>
                </a:extLst>
              </a:tr>
              <a:tr h="487530">
                <a:tc>
                  <a:txBody>
                    <a:bodyPr/>
                    <a:lstStyle/>
                    <a:p>
                      <a:pPr marL="0" marR="0">
                        <a:spcBef>
                          <a:spcPts val="0"/>
                        </a:spcBef>
                        <a:spcAft>
                          <a:spcPts val="0"/>
                        </a:spcAft>
                      </a:pPr>
                      <a:r>
                        <a:rPr lang="en-US" sz="2400" dirty="0">
                          <a:solidFill>
                            <a:srgbClr val="000000"/>
                          </a:solidFill>
                          <a:effectLst/>
                          <a:latin typeface="Arial"/>
                          <a:ea typeface="MS Mincho"/>
                        </a:rPr>
                        <a:t>Management</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6:36</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6:36</a:t>
                      </a:r>
                    </a:p>
                  </a:txBody>
                  <a:tcPr marL="121882" marR="121882" marT="60941" marB="60941" anchor="ctr"/>
                </a:tc>
                <a:extLst>
                  <a:ext uri="{0D108BD9-81ED-4DB2-BD59-A6C34878D82A}">
                    <a16:rowId xmlns:a16="http://schemas.microsoft.com/office/drawing/2014/main" val="10001"/>
                  </a:ext>
                </a:extLst>
              </a:tr>
              <a:tr h="487530">
                <a:tc>
                  <a:txBody>
                    <a:bodyPr/>
                    <a:lstStyle/>
                    <a:p>
                      <a:pPr marL="0" marR="0">
                        <a:spcBef>
                          <a:spcPts val="0"/>
                        </a:spcBef>
                        <a:spcAft>
                          <a:spcPts val="0"/>
                        </a:spcAft>
                      </a:pPr>
                      <a:r>
                        <a:rPr lang="en-US" sz="2400" dirty="0">
                          <a:solidFill>
                            <a:srgbClr val="000000"/>
                          </a:solidFill>
                          <a:effectLst/>
                          <a:latin typeface="Arial"/>
                          <a:ea typeface="MS Mincho"/>
                        </a:rPr>
                        <a:t>DMA&amp;FR</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1:45</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1:45</a:t>
                      </a:r>
                    </a:p>
                  </a:txBody>
                  <a:tcPr marL="121882" marR="121882" marT="60941" marB="60941" anchor="ctr"/>
                </a:tc>
                <a:extLst>
                  <a:ext uri="{0D108BD9-81ED-4DB2-BD59-A6C34878D82A}">
                    <a16:rowId xmlns:a16="http://schemas.microsoft.com/office/drawing/2014/main" val="10002"/>
                  </a:ext>
                </a:extLst>
              </a:tr>
              <a:tr h="487530">
                <a:tc>
                  <a:txBody>
                    <a:bodyPr/>
                    <a:lstStyle/>
                    <a:p>
                      <a:pPr marL="0" marR="0">
                        <a:spcBef>
                          <a:spcPts val="0"/>
                        </a:spcBef>
                        <a:spcAft>
                          <a:spcPts val="0"/>
                        </a:spcAft>
                      </a:pPr>
                      <a:r>
                        <a:rPr lang="en-US" sz="2400" dirty="0">
                          <a:solidFill>
                            <a:srgbClr val="000000"/>
                          </a:solidFill>
                          <a:effectLst/>
                          <a:latin typeface="Arial"/>
                          <a:ea typeface="MS Mincho"/>
                        </a:rPr>
                        <a:t>MA&amp;I</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10:08</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10:08</a:t>
                      </a:r>
                    </a:p>
                  </a:txBody>
                  <a:tcPr marL="121882" marR="121882" marT="60941" marB="60941" anchor="ctr"/>
                </a:tc>
                <a:extLst>
                  <a:ext uri="{0D108BD9-81ED-4DB2-BD59-A6C34878D82A}">
                    <a16:rowId xmlns:a16="http://schemas.microsoft.com/office/drawing/2014/main" val="10003"/>
                  </a:ext>
                </a:extLst>
              </a:tr>
              <a:tr h="487530">
                <a:tc>
                  <a:txBody>
                    <a:bodyPr/>
                    <a:lstStyle/>
                    <a:p>
                      <a:pPr marL="0" marR="0">
                        <a:spcBef>
                          <a:spcPts val="0"/>
                        </a:spcBef>
                        <a:spcAft>
                          <a:spcPts val="0"/>
                        </a:spcAft>
                      </a:pPr>
                      <a:r>
                        <a:rPr lang="en-US" sz="2400" dirty="0">
                          <a:solidFill>
                            <a:srgbClr val="000000"/>
                          </a:solidFill>
                          <a:effectLst/>
                          <a:latin typeface="Arial"/>
                          <a:ea typeface="MS Mincho"/>
                        </a:rPr>
                        <a:t>MDAE&amp;ANR</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1:16</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1:16</a:t>
                      </a:r>
                    </a:p>
                  </a:txBody>
                  <a:tcPr marL="121882" marR="121882" marT="60941" marB="60941" anchor="ctr"/>
                </a:tc>
                <a:extLst>
                  <a:ext uri="{0D108BD9-81ED-4DB2-BD59-A6C34878D82A}">
                    <a16:rowId xmlns:a16="http://schemas.microsoft.com/office/drawing/2014/main" val="10004"/>
                  </a:ext>
                </a:extLst>
              </a:tr>
              <a:tr h="487530">
                <a:tc>
                  <a:txBody>
                    <a:bodyPr/>
                    <a:lstStyle/>
                    <a:p>
                      <a:pPr marL="0" marR="0">
                        <a:spcBef>
                          <a:spcPts val="0"/>
                        </a:spcBef>
                        <a:spcAft>
                          <a:spcPts val="0"/>
                        </a:spcAft>
                      </a:pPr>
                      <a:r>
                        <a:rPr lang="en-US" sz="2400" dirty="0">
                          <a:solidFill>
                            <a:srgbClr val="000000"/>
                          </a:solidFill>
                          <a:effectLst/>
                          <a:latin typeface="Arial"/>
                          <a:ea typeface="MS Mincho"/>
                        </a:rPr>
                        <a:t>D&amp;D</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5:57</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5:57</a:t>
                      </a:r>
                    </a:p>
                  </a:txBody>
                  <a:tcPr marL="121882" marR="121882" marT="60941" marB="60941" anchor="ctr"/>
                </a:tc>
                <a:extLst>
                  <a:ext uri="{0D108BD9-81ED-4DB2-BD59-A6C34878D82A}">
                    <a16:rowId xmlns:a16="http://schemas.microsoft.com/office/drawing/2014/main" val="10005"/>
                  </a:ext>
                </a:extLst>
              </a:tr>
              <a:tr h="487530">
                <a:tc>
                  <a:txBody>
                    <a:bodyPr/>
                    <a:lstStyle/>
                    <a:p>
                      <a:pPr marL="0" marR="0">
                        <a:spcBef>
                          <a:spcPts val="0"/>
                        </a:spcBef>
                        <a:spcAft>
                          <a:spcPts val="0"/>
                        </a:spcAft>
                      </a:pPr>
                      <a:r>
                        <a:rPr lang="en-US" sz="2400" dirty="0">
                          <a:solidFill>
                            <a:srgbClr val="000000"/>
                          </a:solidFill>
                          <a:effectLst/>
                          <a:latin typeface="Arial"/>
                          <a:ea typeface="MS Mincho"/>
                        </a:rPr>
                        <a:t>P&amp;SC</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21:16</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21:16</a:t>
                      </a:r>
                    </a:p>
                  </a:txBody>
                  <a:tcPr marL="121882" marR="121882" marT="60941" marB="60941" anchor="ctr"/>
                </a:tc>
                <a:extLst>
                  <a:ext uri="{0D108BD9-81ED-4DB2-BD59-A6C34878D82A}">
                    <a16:rowId xmlns:a16="http://schemas.microsoft.com/office/drawing/2014/main" val="10006"/>
                  </a:ext>
                </a:extLst>
              </a:tr>
              <a:tr h="487530">
                <a:tc>
                  <a:txBody>
                    <a:bodyPr/>
                    <a:lstStyle/>
                    <a:p>
                      <a:pPr marL="0" marR="0">
                        <a:spcBef>
                          <a:spcPts val="0"/>
                        </a:spcBef>
                        <a:spcAft>
                          <a:spcPts val="0"/>
                        </a:spcAft>
                      </a:pPr>
                      <a:r>
                        <a:rPr lang="en-US" sz="2400" dirty="0">
                          <a:solidFill>
                            <a:srgbClr val="000000"/>
                          </a:solidFill>
                          <a:effectLst/>
                          <a:latin typeface="Arial"/>
                          <a:ea typeface="MS Mincho"/>
                        </a:rPr>
                        <a:t>Purchasing</a:t>
                      </a:r>
                      <a:endParaRPr lang="en-US" sz="2400" dirty="0">
                        <a:solidFill>
                          <a:srgbClr val="000000"/>
                        </a:solidFill>
                        <a:effectLst/>
                        <a:latin typeface="Times New Roman"/>
                        <a:ea typeface="MS Mincho"/>
                      </a:endParaRPr>
                    </a:p>
                  </a:txBody>
                  <a:tcPr marL="91412" marR="91412" marT="0" marB="0"/>
                </a:tc>
                <a:tc>
                  <a:txBody>
                    <a:bodyPr/>
                    <a:lstStyle/>
                    <a:p>
                      <a:pPr algn="ctr"/>
                      <a:r>
                        <a:rPr lang="en-US" sz="2400" dirty="0"/>
                        <a:t>4:00</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x</a:t>
                      </a:r>
                    </a:p>
                  </a:txBody>
                  <a:tcPr marL="121882" marR="121882" marT="60941" marB="60941" anchor="ctr"/>
                </a:tc>
                <a:tc>
                  <a:txBody>
                    <a:bodyPr/>
                    <a:lstStyle/>
                    <a:p>
                      <a:pPr algn="ctr"/>
                      <a:r>
                        <a:rPr lang="en-US" sz="2400" dirty="0"/>
                        <a:t>4:00</a:t>
                      </a:r>
                    </a:p>
                  </a:txBody>
                  <a:tcPr marL="121882" marR="121882" marT="60941" marB="60941" anchor="ctr"/>
                </a:tc>
                <a:extLst>
                  <a:ext uri="{0D108BD9-81ED-4DB2-BD59-A6C34878D82A}">
                    <a16:rowId xmlns:a16="http://schemas.microsoft.com/office/drawing/2014/main" val="10007"/>
                  </a:ext>
                </a:extLst>
              </a:tr>
              <a:tr h="487530">
                <a:tc>
                  <a:txBody>
                    <a:bodyPr/>
                    <a:lstStyle/>
                    <a:p>
                      <a:pPr algn="r"/>
                      <a:r>
                        <a:rPr lang="en-US" sz="2400" b="1" dirty="0">
                          <a:solidFill>
                            <a:schemeClr val="tx1"/>
                          </a:solidFill>
                        </a:rPr>
                        <a:t>On-site</a:t>
                      </a:r>
                      <a:r>
                        <a:rPr lang="en-US" sz="2400" baseline="0" dirty="0"/>
                        <a:t> </a:t>
                      </a:r>
                      <a:r>
                        <a:rPr lang="en-US" sz="2400" dirty="0"/>
                        <a:t>Total</a:t>
                      </a:r>
                    </a:p>
                  </a:txBody>
                  <a:tcPr marL="121882" marR="121882" marT="60941" marB="60941"/>
                </a:tc>
                <a:tc>
                  <a:txBody>
                    <a:bodyPr/>
                    <a:lstStyle/>
                    <a:p>
                      <a:pPr algn="ctr"/>
                      <a:r>
                        <a:rPr lang="en-US" sz="2400" dirty="0"/>
                        <a:t>50:58 (6.5d)</a:t>
                      </a:r>
                    </a:p>
                  </a:txBody>
                  <a:tcPr marL="121882" marR="121882" marT="60941" marB="60941" anchor="ctr"/>
                </a:tc>
                <a:tc>
                  <a:txBody>
                    <a:bodyPr/>
                    <a:lstStyle/>
                    <a:p>
                      <a:pPr algn="ctr"/>
                      <a:r>
                        <a:rPr lang="en-US" sz="2400" dirty="0"/>
                        <a:t>~70% of cert.</a:t>
                      </a:r>
                    </a:p>
                  </a:txBody>
                  <a:tcPr marL="121882" marR="121882" marT="60941" marB="60941"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~70% of cert.</a:t>
                      </a:r>
                    </a:p>
                  </a:txBody>
                  <a:tcPr marL="121882" marR="121882" marT="60941" marB="60941" anchor="ctr"/>
                </a:tc>
                <a:tc>
                  <a:txBody>
                    <a:bodyPr/>
                    <a:lstStyle/>
                    <a:p>
                      <a:pPr algn="ctr"/>
                      <a:r>
                        <a:rPr lang="en-US" sz="2400" dirty="0"/>
                        <a:t>50:58 (6.5d)</a:t>
                      </a:r>
                    </a:p>
                  </a:txBody>
                  <a:tcPr marL="121882" marR="121882" marT="60941" marB="60941"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2758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MDSAP Audit Program</a:t>
            </a:r>
          </a:p>
        </p:txBody>
      </p:sp>
      <p:sp>
        <p:nvSpPr>
          <p:cNvPr id="5" name="Text Placeholder 4"/>
          <p:cNvSpPr>
            <a:spLocks noGrp="1"/>
          </p:cNvSpPr>
          <p:nvPr>
            <p:ph type="body" sz="quarter" idx="12"/>
          </p:nvPr>
        </p:nvSpPr>
        <p:spPr>
          <a:xfrm>
            <a:off x="452592" y="1489442"/>
            <a:ext cx="11260154" cy="402492"/>
          </a:xfrm>
        </p:spPr>
        <p:txBody>
          <a:bodyPr/>
          <a:lstStyle/>
          <a:p>
            <a:r>
              <a:rPr lang="en-GB" dirty="0"/>
              <a:t>Considerations for audit time adjustments </a:t>
            </a:r>
          </a:p>
        </p:txBody>
      </p:sp>
      <p:sp>
        <p:nvSpPr>
          <p:cNvPr id="6" name="Text Placeholder 5"/>
          <p:cNvSpPr>
            <a:spLocks noGrp="1"/>
          </p:cNvSpPr>
          <p:nvPr>
            <p:ph type="body" sz="quarter" idx="14"/>
          </p:nvPr>
        </p:nvSpPr>
        <p:spPr>
          <a:xfrm>
            <a:off x="452592" y="2128318"/>
            <a:ext cx="11260154" cy="4333596"/>
          </a:xfrm>
        </p:spPr>
        <p:txBody>
          <a:bodyPr>
            <a:normAutofit/>
          </a:bodyPr>
          <a:lstStyle/>
          <a:p>
            <a:pPr marL="380876" indent="-380876">
              <a:buFont typeface="Arial" pitchFamily="34" charset="0"/>
              <a:buChar char="•"/>
            </a:pPr>
            <a:r>
              <a:rPr lang="en-GB" dirty="0"/>
              <a:t>Past </a:t>
            </a:r>
            <a:r>
              <a:rPr lang="en-GB" dirty="0" err="1"/>
              <a:t>Nonconformance</a:t>
            </a:r>
            <a:r>
              <a:rPr lang="en-GB" dirty="0"/>
              <a:t> review adds time to MA&amp;I</a:t>
            </a:r>
          </a:p>
          <a:p>
            <a:pPr marL="380876" indent="-380876">
              <a:buFont typeface="Arial" pitchFamily="34" charset="0"/>
              <a:buChar char="•"/>
            </a:pPr>
            <a:r>
              <a:rPr lang="en-GB" dirty="0"/>
              <a:t>D&amp;D tasks adjustments:</a:t>
            </a:r>
          </a:p>
          <a:p>
            <a:pPr marL="1294979" lvl="1" indent="-380876"/>
            <a:r>
              <a:rPr lang="en-GB" sz="1866" dirty="0"/>
              <a:t>No design then only task 1 &amp; 16</a:t>
            </a:r>
          </a:p>
          <a:p>
            <a:pPr marL="1294979" lvl="1" indent="-380876"/>
            <a:r>
              <a:rPr lang="en-GB" sz="1866" dirty="0"/>
              <a:t>No active role with new device design or devices prior to regulatory design requirements tasks limited to 1,4 &amp; 13-16</a:t>
            </a:r>
          </a:p>
          <a:p>
            <a:pPr marL="1294979" lvl="1" indent="-380876"/>
            <a:r>
              <a:rPr lang="en-GB" sz="1866" dirty="0"/>
              <a:t>Devices containing SW may result in duplicate D&amp;D tasks</a:t>
            </a:r>
          </a:p>
          <a:p>
            <a:pPr marL="380876" indent="-380876">
              <a:buFont typeface="Arial" panose="020B0604020202020204" pitchFamily="34" charset="0"/>
              <a:buChar char="•"/>
            </a:pPr>
            <a:r>
              <a:rPr lang="en-GB" dirty="0"/>
              <a:t>P&amp;SC task adjustments </a:t>
            </a:r>
          </a:p>
          <a:p>
            <a:pPr marL="1294979" lvl="1" indent="-380876"/>
            <a:r>
              <a:rPr lang="en-GB" sz="1866" dirty="0"/>
              <a:t>Multiple processes will add time per process</a:t>
            </a:r>
          </a:p>
          <a:p>
            <a:pPr marL="1294979" lvl="1" indent="-380876"/>
            <a:r>
              <a:rPr lang="en-GB" sz="1866" dirty="0"/>
              <a:t>Limited processes and no changes since last audit may reduce time</a:t>
            </a:r>
          </a:p>
          <a:p>
            <a:pPr marL="380876" indent="-380876">
              <a:lnSpc>
                <a:spcPct val="110000"/>
              </a:lnSpc>
              <a:buFont typeface="Arial" panose="020B0604020202020204" pitchFamily="34" charset="0"/>
              <a:buChar char="•"/>
            </a:pPr>
            <a:r>
              <a:rPr lang="en-US" dirty="0"/>
              <a:t>Purchasing time will be dependent on number of critical suppliers and will include intra-company entities, where applicable</a:t>
            </a:r>
            <a:endParaRPr lang="en-GB" dirty="0"/>
          </a:p>
          <a:p>
            <a:pPr marL="380876" indent="-380876">
              <a:buFont typeface="Arial" panose="020B0604020202020204" pitchFamily="34" charset="0"/>
              <a:buChar char="•"/>
            </a:pPr>
            <a:endParaRPr lang="en-GB" dirty="0"/>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3094327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MDSAP</a:t>
            </a:r>
          </a:p>
        </p:txBody>
      </p:sp>
      <p:sp>
        <p:nvSpPr>
          <p:cNvPr id="4" name="Content Placeholder 3"/>
          <p:cNvSpPr>
            <a:spLocks noGrp="1"/>
          </p:cNvSpPr>
          <p:nvPr>
            <p:ph idx="1"/>
          </p:nvPr>
        </p:nvSpPr>
        <p:spPr>
          <a:xfrm>
            <a:off x="1170095" y="2101436"/>
            <a:ext cx="5372447" cy="4347410"/>
          </a:xfrm>
        </p:spPr>
        <p:txBody>
          <a:bodyPr/>
          <a:lstStyle/>
          <a:p>
            <a:r>
              <a:rPr lang="en-US" sz="2666" dirty="0"/>
              <a:t>Uses GHTF Document SG3/N19:2012  -  Nonconformity Grading System for Regulatory Purposes and Information Exchange</a:t>
            </a:r>
          </a:p>
          <a:p>
            <a:r>
              <a:rPr lang="en-US" sz="2666" dirty="0"/>
              <a:t>Definition of nonconformity unchanged – non-fulfillment of requirement</a:t>
            </a:r>
          </a:p>
          <a:p>
            <a:r>
              <a:rPr lang="en-US" sz="2666" dirty="0"/>
              <a:t>Creates a quantitative grading system</a:t>
            </a:r>
          </a:p>
          <a:p>
            <a:endParaRPr lang="en-US" dirty="0"/>
          </a:p>
          <a:p>
            <a:endParaRPr lang="en-US" dirty="0"/>
          </a:p>
        </p:txBody>
      </p:sp>
      <p:sp>
        <p:nvSpPr>
          <p:cNvPr id="5" name="Text Placeholder 4"/>
          <p:cNvSpPr txBox="1">
            <a:spLocks/>
          </p:cNvSpPr>
          <p:nvPr/>
        </p:nvSpPr>
        <p:spPr>
          <a:xfrm>
            <a:off x="612249" y="1345784"/>
            <a:ext cx="11260154" cy="457059"/>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66" b="1" dirty="0">
                <a:solidFill>
                  <a:schemeClr val="tx2"/>
                </a:solidFill>
              </a:rPr>
              <a:t>Nonconformity Grading</a:t>
            </a:r>
          </a:p>
        </p:txBody>
      </p:sp>
      <p:pic>
        <p:nvPicPr>
          <p:cNvPr id="6" name="Picture 2"/>
          <p:cNvPicPr>
            <a:picLocks noChangeAspect="1" noChangeArrowheads="1"/>
          </p:cNvPicPr>
          <p:nvPr/>
        </p:nvPicPr>
        <p:blipFill>
          <a:blip r:embed="rId3"/>
          <a:srcRect/>
          <a:stretch>
            <a:fillRect/>
          </a:stretch>
        </p:blipFill>
        <p:spPr bwMode="auto">
          <a:xfrm>
            <a:off x="7641064" y="1345784"/>
            <a:ext cx="3224805" cy="4724401"/>
          </a:xfrm>
          <a:prstGeom prst="rect">
            <a:avLst/>
          </a:prstGeom>
          <a:noFill/>
          <a:ln w="12700">
            <a:solidFill>
              <a:srgbClr val="FF0000"/>
            </a:solidFill>
            <a:miter lim="800000"/>
            <a:headEnd/>
            <a:tailEnd/>
          </a:ln>
        </p:spPr>
      </p:pic>
    </p:spTree>
    <p:extLst>
      <p:ext uri="{BB962C8B-B14F-4D97-AF65-F5344CB8AC3E}">
        <p14:creationId xmlns:p14="http://schemas.microsoft.com/office/powerpoint/2010/main" val="3251631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99" dirty="0"/>
              <a:t>MDSAP Nonconformity - Initial Grading Matrix</a:t>
            </a:r>
            <a:endParaRPr lang="en-US" dirty="0"/>
          </a:p>
        </p:txBody>
      </p:sp>
      <p:sp>
        <p:nvSpPr>
          <p:cNvPr id="3" name="Text Placeholder 2"/>
          <p:cNvSpPr>
            <a:spLocks noGrp="1"/>
          </p:cNvSpPr>
          <p:nvPr>
            <p:ph type="body" sz="quarter" idx="12"/>
          </p:nvPr>
        </p:nvSpPr>
        <p:spPr>
          <a:xfrm>
            <a:off x="452593" y="1252680"/>
            <a:ext cx="5374341" cy="484144"/>
          </a:xfrm>
        </p:spPr>
        <p:txBody>
          <a:bodyPr/>
          <a:lstStyle/>
          <a:p>
            <a:r>
              <a:rPr lang="en-US" dirty="0"/>
              <a:t>Impact</a:t>
            </a:r>
          </a:p>
          <a:p>
            <a:endParaRPr lang="en-US" dirty="0"/>
          </a:p>
        </p:txBody>
      </p:sp>
      <p:sp>
        <p:nvSpPr>
          <p:cNvPr id="4" name="Text Placeholder 3"/>
          <p:cNvSpPr>
            <a:spLocks noGrp="1"/>
          </p:cNvSpPr>
          <p:nvPr>
            <p:ph type="body" sz="quarter" idx="13"/>
          </p:nvPr>
        </p:nvSpPr>
        <p:spPr>
          <a:xfrm>
            <a:off x="6362951" y="1269608"/>
            <a:ext cx="5374341" cy="467216"/>
          </a:xfrm>
        </p:spPr>
        <p:txBody>
          <a:bodyPr/>
          <a:lstStyle/>
          <a:p>
            <a:r>
              <a:rPr lang="en-US" dirty="0"/>
              <a:t>Occurrence</a:t>
            </a:r>
          </a:p>
        </p:txBody>
      </p:sp>
      <p:sp>
        <p:nvSpPr>
          <p:cNvPr id="7" name="Footer Placeholder 6"/>
          <p:cNvSpPr>
            <a:spLocks noGrp="1"/>
          </p:cNvSpPr>
          <p:nvPr>
            <p:ph type="ftr" sz="quarter" idx="4294967295"/>
          </p:nvPr>
        </p:nvSpPr>
        <p:spPr/>
        <p:txBody>
          <a:bodyPr/>
          <a:lstStyle/>
          <a:p>
            <a:endParaRPr lang="en-GB" sz="800" dirty="0"/>
          </a:p>
        </p:txBody>
      </p:sp>
      <p:graphicFrame>
        <p:nvGraphicFramePr>
          <p:cNvPr id="8" name="Table 7"/>
          <p:cNvGraphicFramePr>
            <a:graphicFrameLocks noGrp="1"/>
          </p:cNvGraphicFramePr>
          <p:nvPr>
            <p:extLst>
              <p:ext uri="{D42A27DB-BD31-4B8C-83A1-F6EECF244321}">
                <p14:modId xmlns:p14="http://schemas.microsoft.com/office/powerpoint/2010/main" val="492555646"/>
              </p:ext>
            </p:extLst>
          </p:nvPr>
        </p:nvGraphicFramePr>
        <p:xfrm>
          <a:off x="452593" y="1879020"/>
          <a:ext cx="5044575" cy="3808824"/>
        </p:xfrm>
        <a:graphic>
          <a:graphicData uri="http://schemas.openxmlformats.org/drawingml/2006/table">
            <a:tbl>
              <a:tblPr firstRow="1" firstCol="1" bandRow="1">
                <a:tableStyleId>{5C22544A-7EE6-4342-B048-85BDC9FD1C3A}</a:tableStyleId>
              </a:tblPr>
              <a:tblGrid>
                <a:gridCol w="1489674">
                  <a:extLst>
                    <a:ext uri="{9D8B030D-6E8A-4147-A177-3AD203B41FA5}">
                      <a16:colId xmlns:a16="http://schemas.microsoft.com/office/drawing/2014/main" val="20000"/>
                    </a:ext>
                  </a:extLst>
                </a:gridCol>
                <a:gridCol w="1736508">
                  <a:extLst>
                    <a:ext uri="{9D8B030D-6E8A-4147-A177-3AD203B41FA5}">
                      <a16:colId xmlns:a16="http://schemas.microsoft.com/office/drawing/2014/main" val="20001"/>
                    </a:ext>
                  </a:extLst>
                </a:gridCol>
                <a:gridCol w="1818393">
                  <a:extLst>
                    <a:ext uri="{9D8B030D-6E8A-4147-A177-3AD203B41FA5}">
                      <a16:colId xmlns:a16="http://schemas.microsoft.com/office/drawing/2014/main" val="20002"/>
                    </a:ext>
                  </a:extLst>
                </a:gridCol>
              </a:tblGrid>
              <a:tr h="1904412">
                <a:tc rowSpan="2">
                  <a:txBody>
                    <a:bodyPr/>
                    <a:lstStyle/>
                    <a:p>
                      <a:pPr marL="0" marR="0" algn="ctr">
                        <a:spcBef>
                          <a:spcPts val="0"/>
                        </a:spcBef>
                        <a:spcAft>
                          <a:spcPts val="600"/>
                        </a:spcAft>
                      </a:pPr>
                      <a:r>
                        <a:rPr lang="en-GB" sz="2400" dirty="0">
                          <a:effectLst/>
                        </a:rPr>
                        <a:t>QMS Impact </a:t>
                      </a:r>
                      <a:r>
                        <a:rPr lang="en-GB" sz="1600" dirty="0">
                          <a:effectLst/>
                        </a:rPr>
                        <a:t>on safety &amp; performance</a:t>
                      </a:r>
                      <a:endParaRPr lang="en-US" sz="1600" dirty="0">
                        <a:solidFill>
                          <a:srgbClr val="000000"/>
                        </a:solidFill>
                        <a:effectLst/>
                        <a:latin typeface="Tahoma"/>
                        <a:ea typeface="Times New Roman"/>
                      </a:endParaRPr>
                    </a:p>
                  </a:txBody>
                  <a:tcPr marL="91412" marR="91412" marT="0" marB="0" anchor="ctr"/>
                </a:tc>
                <a:tc>
                  <a:txBody>
                    <a:bodyPr/>
                    <a:lstStyle/>
                    <a:p>
                      <a:pPr marL="0" marR="0" algn="ctr">
                        <a:spcBef>
                          <a:spcPts val="0"/>
                        </a:spcBef>
                        <a:spcAft>
                          <a:spcPts val="600"/>
                        </a:spcAft>
                      </a:pPr>
                      <a:r>
                        <a:rPr lang="en-GB" sz="2700" baseline="0" dirty="0">
                          <a:solidFill>
                            <a:schemeClr val="tx1"/>
                          </a:solidFill>
                          <a:effectLst/>
                        </a:rPr>
                        <a:t>Direct</a:t>
                      </a:r>
                    </a:p>
                    <a:p>
                      <a:pPr marL="0" marR="0" algn="ctr">
                        <a:spcBef>
                          <a:spcPts val="0"/>
                        </a:spcBef>
                        <a:spcAft>
                          <a:spcPts val="600"/>
                        </a:spcAft>
                      </a:pPr>
                      <a:r>
                        <a:rPr lang="en-GB" sz="1900" baseline="0" dirty="0">
                          <a:solidFill>
                            <a:schemeClr val="tx1"/>
                          </a:solidFill>
                          <a:effectLst/>
                          <a:latin typeface="Tahoma"/>
                          <a:ea typeface="Times New Roman"/>
                        </a:rPr>
                        <a:t>Clauses</a:t>
                      </a:r>
                    </a:p>
                    <a:p>
                      <a:pPr marL="0" marR="0" algn="ctr">
                        <a:spcBef>
                          <a:spcPts val="0"/>
                        </a:spcBef>
                        <a:spcAft>
                          <a:spcPts val="600"/>
                        </a:spcAft>
                      </a:pPr>
                      <a:r>
                        <a:rPr lang="en-GB" sz="1900" baseline="0" dirty="0">
                          <a:solidFill>
                            <a:schemeClr val="tx1"/>
                          </a:solidFill>
                          <a:effectLst/>
                          <a:latin typeface="Tahoma"/>
                          <a:ea typeface="Times New Roman"/>
                        </a:rPr>
                        <a:t>6.4 thru 8.5</a:t>
                      </a:r>
                      <a:endParaRPr lang="en-US" sz="1900" baseline="0" dirty="0">
                        <a:solidFill>
                          <a:schemeClr val="tx1"/>
                        </a:solidFill>
                        <a:effectLst/>
                        <a:latin typeface="Tahoma"/>
                        <a:ea typeface="Times New Roman"/>
                      </a:endParaRPr>
                    </a:p>
                  </a:txBody>
                  <a:tcPr marL="91412" marR="91412" marT="0" marB="0" vert="vert270" anchor="ctr">
                    <a:solidFill>
                      <a:schemeClr val="tx2">
                        <a:lumMod val="40000"/>
                        <a:lumOff val="60000"/>
                      </a:schemeClr>
                    </a:solidFill>
                  </a:tcPr>
                </a:tc>
                <a:tc>
                  <a:txBody>
                    <a:bodyPr/>
                    <a:lstStyle/>
                    <a:p>
                      <a:pPr marL="0" marR="0" algn="ctr">
                        <a:spcBef>
                          <a:spcPts val="0"/>
                        </a:spcBef>
                        <a:spcAft>
                          <a:spcPts val="600"/>
                        </a:spcAft>
                      </a:pPr>
                      <a:r>
                        <a:rPr lang="en-GB" sz="2900" dirty="0">
                          <a:solidFill>
                            <a:schemeClr val="tx1"/>
                          </a:solidFill>
                          <a:effectLst/>
                        </a:rPr>
                        <a:t>3</a:t>
                      </a:r>
                      <a:endParaRPr lang="en-US" sz="1500" dirty="0">
                        <a:solidFill>
                          <a:schemeClr val="tx1"/>
                        </a:solidFill>
                        <a:effectLst/>
                        <a:latin typeface="Tahoma"/>
                        <a:ea typeface="Times New Roman"/>
                      </a:endParaRPr>
                    </a:p>
                  </a:txBody>
                  <a:tcPr marL="91412" marR="91412" marT="0" marB="0" anchor="ctr">
                    <a:solidFill>
                      <a:schemeClr val="tx2">
                        <a:lumMod val="40000"/>
                        <a:lumOff val="60000"/>
                      </a:schemeClr>
                    </a:solidFill>
                  </a:tcPr>
                </a:tc>
                <a:extLst>
                  <a:ext uri="{0D108BD9-81ED-4DB2-BD59-A6C34878D82A}">
                    <a16:rowId xmlns:a16="http://schemas.microsoft.com/office/drawing/2014/main" val="10000"/>
                  </a:ext>
                </a:extLst>
              </a:tr>
              <a:tr h="1904412">
                <a:tc vMerge="1">
                  <a:txBody>
                    <a:bodyPr/>
                    <a:lstStyle/>
                    <a:p>
                      <a:endParaRPr lang="en-US"/>
                    </a:p>
                  </a:txBody>
                  <a:tcPr/>
                </a:tc>
                <a:tc>
                  <a:txBody>
                    <a:bodyPr/>
                    <a:lstStyle/>
                    <a:p>
                      <a:pPr marL="0" marR="0" algn="ctr">
                        <a:spcBef>
                          <a:spcPts val="0"/>
                        </a:spcBef>
                        <a:spcAft>
                          <a:spcPts val="600"/>
                        </a:spcAft>
                      </a:pPr>
                      <a:r>
                        <a:rPr lang="en-GB" sz="2700" b="1" baseline="0" dirty="0">
                          <a:solidFill>
                            <a:schemeClr val="tx1"/>
                          </a:solidFill>
                          <a:effectLst/>
                        </a:rPr>
                        <a:t>Indirect</a:t>
                      </a:r>
                    </a:p>
                    <a:p>
                      <a:pPr marL="0" marR="0" algn="ctr">
                        <a:spcBef>
                          <a:spcPts val="0"/>
                        </a:spcBef>
                        <a:spcAft>
                          <a:spcPts val="600"/>
                        </a:spcAft>
                      </a:pPr>
                      <a:r>
                        <a:rPr lang="en-GB" sz="1900" b="1" baseline="0" dirty="0">
                          <a:solidFill>
                            <a:schemeClr val="tx1"/>
                          </a:solidFill>
                          <a:effectLst/>
                          <a:latin typeface="Tahoma"/>
                          <a:ea typeface="Times New Roman"/>
                        </a:rPr>
                        <a:t>Clauses</a:t>
                      </a:r>
                    </a:p>
                    <a:p>
                      <a:pPr marL="0" marR="0" algn="ctr">
                        <a:spcBef>
                          <a:spcPts val="0"/>
                        </a:spcBef>
                        <a:spcAft>
                          <a:spcPts val="600"/>
                        </a:spcAft>
                      </a:pPr>
                      <a:r>
                        <a:rPr lang="en-GB" sz="1900" b="1" baseline="0" dirty="0">
                          <a:solidFill>
                            <a:schemeClr val="tx1"/>
                          </a:solidFill>
                          <a:effectLst/>
                          <a:latin typeface="Tahoma"/>
                          <a:ea typeface="Times New Roman"/>
                        </a:rPr>
                        <a:t> 4.1 thru 6.3</a:t>
                      </a:r>
                      <a:endParaRPr lang="en-US" sz="1900" b="1" baseline="0" dirty="0">
                        <a:solidFill>
                          <a:schemeClr val="tx1"/>
                        </a:solidFill>
                        <a:effectLst/>
                        <a:latin typeface="Tahoma"/>
                        <a:ea typeface="Times New Roman"/>
                      </a:endParaRPr>
                    </a:p>
                  </a:txBody>
                  <a:tcPr marL="91412" marR="91412" marT="0" marB="0" vert="vert270" anchor="ctr"/>
                </a:tc>
                <a:tc>
                  <a:txBody>
                    <a:bodyPr/>
                    <a:lstStyle/>
                    <a:p>
                      <a:pPr marL="0" marR="0" algn="ctr">
                        <a:spcBef>
                          <a:spcPts val="0"/>
                        </a:spcBef>
                        <a:spcAft>
                          <a:spcPts val="600"/>
                        </a:spcAft>
                      </a:pPr>
                      <a:r>
                        <a:rPr lang="en-GB" sz="2900" b="1" dirty="0">
                          <a:solidFill>
                            <a:schemeClr val="tx1"/>
                          </a:solidFill>
                          <a:effectLst/>
                        </a:rPr>
                        <a:t>1</a:t>
                      </a:r>
                      <a:endParaRPr lang="en-US" sz="1500" b="1" dirty="0">
                        <a:solidFill>
                          <a:schemeClr val="tx1"/>
                        </a:solidFill>
                        <a:effectLst/>
                        <a:latin typeface="Tahoma"/>
                        <a:ea typeface="Times New Roman"/>
                      </a:endParaRPr>
                    </a:p>
                  </a:txBody>
                  <a:tcPr marL="91412" marR="91412" marT="0" marB="0" anchor="ct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647784674"/>
              </p:ext>
            </p:extLst>
          </p:nvPr>
        </p:nvGraphicFramePr>
        <p:xfrm>
          <a:off x="6362951" y="1879020"/>
          <a:ext cx="5112289" cy="3842680"/>
        </p:xfrm>
        <a:graphic>
          <a:graphicData uri="http://schemas.openxmlformats.org/drawingml/2006/table">
            <a:tbl>
              <a:tblPr firstRow="1" bandRow="1">
                <a:tableStyleId>{5C22544A-7EE6-4342-B048-85BDC9FD1C3A}</a:tableStyleId>
              </a:tblPr>
              <a:tblGrid>
                <a:gridCol w="1997517">
                  <a:extLst>
                    <a:ext uri="{9D8B030D-6E8A-4147-A177-3AD203B41FA5}">
                      <a16:colId xmlns:a16="http://schemas.microsoft.com/office/drawing/2014/main" val="20000"/>
                    </a:ext>
                  </a:extLst>
                </a:gridCol>
                <a:gridCol w="1540458">
                  <a:extLst>
                    <a:ext uri="{9D8B030D-6E8A-4147-A177-3AD203B41FA5}">
                      <a16:colId xmlns:a16="http://schemas.microsoft.com/office/drawing/2014/main" val="20001"/>
                    </a:ext>
                  </a:extLst>
                </a:gridCol>
                <a:gridCol w="1574314">
                  <a:extLst>
                    <a:ext uri="{9D8B030D-6E8A-4147-A177-3AD203B41FA5}">
                      <a16:colId xmlns:a16="http://schemas.microsoft.com/office/drawing/2014/main" val="20002"/>
                    </a:ext>
                  </a:extLst>
                </a:gridCol>
              </a:tblGrid>
              <a:tr h="1921340">
                <a:tc rowSpan="2">
                  <a:txBody>
                    <a:bodyPr/>
                    <a:lstStyle/>
                    <a:p>
                      <a:pPr marL="0" marR="0" algn="ctr">
                        <a:spcBef>
                          <a:spcPts val="0"/>
                        </a:spcBef>
                        <a:spcAft>
                          <a:spcPts val="600"/>
                        </a:spcAft>
                      </a:pPr>
                      <a:r>
                        <a:rPr lang="en-GB" sz="2400" dirty="0">
                          <a:solidFill>
                            <a:schemeClr val="bg1"/>
                          </a:solidFill>
                          <a:effectLst/>
                        </a:rPr>
                        <a:t>Occurrence</a:t>
                      </a:r>
                    </a:p>
                    <a:p>
                      <a:pPr marL="0" marR="0" algn="ctr">
                        <a:spcBef>
                          <a:spcPts val="0"/>
                        </a:spcBef>
                        <a:spcAft>
                          <a:spcPts val="600"/>
                        </a:spcAft>
                      </a:pPr>
                      <a:r>
                        <a:rPr lang="en-GB" sz="1600" dirty="0">
                          <a:solidFill>
                            <a:schemeClr val="bg1"/>
                          </a:solidFill>
                          <a:effectLst/>
                        </a:rPr>
                        <a:t> in same sub-clause (X.X.X</a:t>
                      </a:r>
                      <a:endParaRPr lang="en-US" sz="1600" dirty="0"/>
                    </a:p>
                  </a:txBody>
                  <a:tcPr marL="121882" marR="121882" marT="60941" marB="60941" anchor="ctr" anchorCtr="1"/>
                </a:tc>
                <a:tc>
                  <a:txBody>
                    <a:bodyPr/>
                    <a:lstStyle/>
                    <a:p>
                      <a:pPr marL="0" marR="0" algn="ctr">
                        <a:spcBef>
                          <a:spcPts val="0"/>
                        </a:spcBef>
                        <a:spcAft>
                          <a:spcPts val="600"/>
                        </a:spcAft>
                      </a:pPr>
                      <a:r>
                        <a:rPr lang="en-GB" sz="2700" dirty="0">
                          <a:solidFill>
                            <a:schemeClr val="tx1"/>
                          </a:solidFill>
                          <a:effectLst/>
                        </a:rPr>
                        <a:t>Repeat</a:t>
                      </a:r>
                    </a:p>
                    <a:p>
                      <a:pPr marL="0" marR="0" algn="ctr">
                        <a:spcBef>
                          <a:spcPts val="0"/>
                        </a:spcBef>
                        <a:spcAft>
                          <a:spcPts val="600"/>
                        </a:spcAft>
                      </a:pPr>
                      <a:r>
                        <a:rPr lang="en-GB" sz="2700" dirty="0">
                          <a:solidFill>
                            <a:schemeClr val="tx1"/>
                          </a:solidFill>
                          <a:effectLst/>
                        </a:rPr>
                        <a:t> </a:t>
                      </a:r>
                      <a:r>
                        <a:rPr lang="en-GB" sz="1600" dirty="0">
                          <a:solidFill>
                            <a:schemeClr val="tx1"/>
                          </a:solidFill>
                          <a:effectLst/>
                        </a:rPr>
                        <a:t>during last</a:t>
                      </a:r>
                      <a:r>
                        <a:rPr lang="en-GB" sz="1600" baseline="0" dirty="0">
                          <a:solidFill>
                            <a:schemeClr val="tx1"/>
                          </a:solidFill>
                          <a:effectLst/>
                        </a:rPr>
                        <a:t> </a:t>
                      </a:r>
                      <a:r>
                        <a:rPr lang="en-GB" sz="1600" dirty="0">
                          <a:solidFill>
                            <a:schemeClr val="tx1"/>
                          </a:solidFill>
                          <a:effectLst/>
                        </a:rPr>
                        <a:t>2</a:t>
                      </a:r>
                    </a:p>
                    <a:p>
                      <a:pPr marL="0" marR="0" algn="ctr">
                        <a:spcBef>
                          <a:spcPts val="0"/>
                        </a:spcBef>
                        <a:spcAft>
                          <a:spcPts val="600"/>
                        </a:spcAft>
                      </a:pPr>
                      <a:r>
                        <a:rPr lang="en-GB" sz="1600" dirty="0">
                          <a:solidFill>
                            <a:schemeClr val="tx1"/>
                          </a:solidFill>
                          <a:effectLst/>
                        </a:rPr>
                        <a:t> QMS audits</a:t>
                      </a:r>
                      <a:endParaRPr lang="en-US" sz="1600" dirty="0">
                        <a:solidFill>
                          <a:schemeClr val="tx1"/>
                        </a:solidFill>
                        <a:effectLst/>
                        <a:latin typeface="Tahoma"/>
                        <a:ea typeface="Times New Roman"/>
                      </a:endParaRPr>
                    </a:p>
                  </a:txBody>
                  <a:tcPr marL="91412" marR="91412" marT="0" marB="0" vert="vert270" anchor="ctr">
                    <a:solidFill>
                      <a:schemeClr val="tx2">
                        <a:lumMod val="40000"/>
                        <a:lumOff val="60000"/>
                      </a:schemeClr>
                    </a:solidFill>
                  </a:tcPr>
                </a:tc>
                <a:tc>
                  <a:txBody>
                    <a:bodyPr/>
                    <a:lstStyle/>
                    <a:p>
                      <a:pPr marL="0" marR="0" algn="ctr">
                        <a:spcBef>
                          <a:spcPts val="0"/>
                        </a:spcBef>
                        <a:spcAft>
                          <a:spcPts val="600"/>
                        </a:spcAft>
                      </a:pPr>
                      <a:endParaRPr lang="en-GB" sz="2900" dirty="0">
                        <a:solidFill>
                          <a:schemeClr val="tx1"/>
                        </a:solidFill>
                        <a:effectLst/>
                      </a:endParaRPr>
                    </a:p>
                    <a:p>
                      <a:pPr marL="0" marR="0" algn="ctr">
                        <a:spcBef>
                          <a:spcPts val="0"/>
                        </a:spcBef>
                        <a:spcAft>
                          <a:spcPts val="600"/>
                        </a:spcAft>
                      </a:pPr>
                      <a:r>
                        <a:rPr lang="en-GB" sz="2900" dirty="0">
                          <a:solidFill>
                            <a:schemeClr val="tx1"/>
                          </a:solidFill>
                          <a:effectLst/>
                        </a:rPr>
                        <a:t>+1</a:t>
                      </a:r>
                      <a:endParaRPr lang="en-US" sz="2900" dirty="0">
                        <a:solidFill>
                          <a:schemeClr val="tx1"/>
                        </a:solidFill>
                        <a:effectLst/>
                        <a:latin typeface="Tahoma"/>
                        <a:ea typeface="Times New Roman"/>
                      </a:endParaRPr>
                    </a:p>
                  </a:txBody>
                  <a:tcPr marL="91412" marR="91412" marT="0" marB="0" anchor="ctr">
                    <a:solidFill>
                      <a:schemeClr val="tx2">
                        <a:lumMod val="40000"/>
                        <a:lumOff val="60000"/>
                      </a:schemeClr>
                    </a:solidFill>
                  </a:tcPr>
                </a:tc>
                <a:extLst>
                  <a:ext uri="{0D108BD9-81ED-4DB2-BD59-A6C34878D82A}">
                    <a16:rowId xmlns:a16="http://schemas.microsoft.com/office/drawing/2014/main" val="10000"/>
                  </a:ext>
                </a:extLst>
              </a:tr>
              <a:tr h="1921340">
                <a:tc vMerge="1">
                  <a:txBody>
                    <a:bodyPr/>
                    <a:lstStyle/>
                    <a:p>
                      <a:endParaRPr lang="en-US" dirty="0"/>
                    </a:p>
                  </a:txBody>
                  <a:tcPr/>
                </a:tc>
                <a:tc>
                  <a:txBody>
                    <a:bodyPr/>
                    <a:lstStyle/>
                    <a:p>
                      <a:pPr marL="0" marR="0" algn="ctr">
                        <a:spcBef>
                          <a:spcPts val="0"/>
                        </a:spcBef>
                        <a:spcAft>
                          <a:spcPts val="600"/>
                        </a:spcAft>
                      </a:pPr>
                      <a:r>
                        <a:rPr lang="en-GB" sz="2700" b="1" dirty="0">
                          <a:solidFill>
                            <a:schemeClr val="tx1"/>
                          </a:solidFill>
                          <a:effectLst/>
                        </a:rPr>
                        <a:t>First</a:t>
                      </a:r>
                      <a:endParaRPr lang="en-US" sz="2700" b="1" dirty="0">
                        <a:solidFill>
                          <a:schemeClr val="tx1"/>
                        </a:solidFill>
                        <a:effectLst/>
                        <a:latin typeface="Tahoma"/>
                        <a:ea typeface="Times New Roman"/>
                      </a:endParaRPr>
                    </a:p>
                  </a:txBody>
                  <a:tcPr marL="91412" marR="91412" marT="0" marB="0" vert="vert270" anchor="ctr"/>
                </a:tc>
                <a:tc>
                  <a:txBody>
                    <a:bodyPr/>
                    <a:lstStyle/>
                    <a:p>
                      <a:pPr marL="0" marR="0" algn="ctr">
                        <a:spcBef>
                          <a:spcPts val="0"/>
                        </a:spcBef>
                        <a:spcAft>
                          <a:spcPts val="600"/>
                        </a:spcAft>
                      </a:pPr>
                      <a:r>
                        <a:rPr lang="en-GB" sz="2900" b="1" dirty="0">
                          <a:solidFill>
                            <a:schemeClr val="tx1"/>
                          </a:solidFill>
                          <a:effectLst/>
                        </a:rPr>
                        <a:t>0</a:t>
                      </a:r>
                      <a:endParaRPr lang="en-US" sz="2900" b="1" dirty="0">
                        <a:solidFill>
                          <a:schemeClr val="tx1"/>
                        </a:solidFill>
                        <a:effectLst/>
                        <a:latin typeface="Tahoma"/>
                        <a:ea typeface="Times New Roman"/>
                      </a:endParaRPr>
                    </a:p>
                  </a:txBody>
                  <a:tcPr marL="91412" marR="9141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39396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99" dirty="0"/>
              <a:t>MDSAP Nonconformity - Escalation Rules</a:t>
            </a:r>
            <a:endParaRPr lang="en-US" dirty="0"/>
          </a:p>
        </p:txBody>
      </p:sp>
      <p:sp>
        <p:nvSpPr>
          <p:cNvPr id="3" name="Text Placeholder 2"/>
          <p:cNvSpPr>
            <a:spLocks noGrp="1"/>
          </p:cNvSpPr>
          <p:nvPr>
            <p:ph type="body" sz="quarter" idx="12"/>
          </p:nvPr>
        </p:nvSpPr>
        <p:spPr>
          <a:xfrm>
            <a:off x="415351" y="1429695"/>
            <a:ext cx="5374341" cy="450288"/>
          </a:xfrm>
        </p:spPr>
        <p:txBody>
          <a:bodyPr/>
          <a:lstStyle/>
          <a:p>
            <a:r>
              <a:rPr lang="en-US" dirty="0"/>
              <a:t>Escalation</a:t>
            </a:r>
          </a:p>
          <a:p>
            <a:endParaRPr lang="en-US" dirty="0"/>
          </a:p>
        </p:txBody>
      </p:sp>
      <p:sp>
        <p:nvSpPr>
          <p:cNvPr id="4" name="Text Placeholder 3"/>
          <p:cNvSpPr>
            <a:spLocks noGrp="1"/>
          </p:cNvSpPr>
          <p:nvPr>
            <p:ph type="body" sz="quarter" idx="13"/>
          </p:nvPr>
        </p:nvSpPr>
        <p:spPr>
          <a:xfrm>
            <a:off x="6362951" y="1320392"/>
            <a:ext cx="5374341" cy="416431"/>
          </a:xfrm>
        </p:spPr>
        <p:txBody>
          <a:bodyPr/>
          <a:lstStyle/>
          <a:p>
            <a:r>
              <a:rPr lang="en-US" dirty="0"/>
              <a:t>Matrix</a:t>
            </a:r>
          </a:p>
        </p:txBody>
      </p:sp>
      <p:sp>
        <p:nvSpPr>
          <p:cNvPr id="5" name="Text Placeholder 4"/>
          <p:cNvSpPr>
            <a:spLocks noGrp="1"/>
          </p:cNvSpPr>
          <p:nvPr>
            <p:ph type="body" sz="quarter" idx="14"/>
          </p:nvPr>
        </p:nvSpPr>
        <p:spPr/>
        <p:txBody>
          <a:bodyPr/>
          <a:lstStyle/>
          <a:p>
            <a:pPr marL="457051" indent="-457051">
              <a:buFont typeface="Arial" panose="020B0604020202020204" pitchFamily="34" charset="0"/>
              <a:buChar char="•"/>
            </a:pPr>
            <a:endParaRPr lang="en-US" sz="2932" dirty="0">
              <a:solidFill>
                <a:schemeClr val="tx1">
                  <a:lumMod val="65000"/>
                  <a:lumOff val="35000"/>
                </a:schemeClr>
              </a:solidFill>
            </a:endParaRPr>
          </a:p>
          <a:p>
            <a:pPr marL="457051" indent="-457051">
              <a:buFont typeface="Arial" panose="020B0604020202020204" pitchFamily="34" charset="0"/>
              <a:buChar char="•"/>
            </a:pPr>
            <a:r>
              <a:rPr lang="en-US" sz="2932" dirty="0"/>
              <a:t>Absence of documented process or procedure</a:t>
            </a:r>
          </a:p>
          <a:p>
            <a:pPr marL="457051" indent="-457051">
              <a:buFont typeface="Arial" panose="020B0604020202020204" pitchFamily="34" charset="0"/>
              <a:buChar char="•"/>
            </a:pPr>
            <a:r>
              <a:rPr lang="en-US" sz="2932" dirty="0"/>
              <a:t>Release of a nonconforming medical device</a:t>
            </a:r>
          </a:p>
          <a:p>
            <a:endParaRPr lang="en-US" dirty="0"/>
          </a:p>
        </p:txBody>
      </p:sp>
      <p:sp>
        <p:nvSpPr>
          <p:cNvPr id="6" name="Text Placeholder 5"/>
          <p:cNvSpPr>
            <a:spLocks noGrp="1"/>
          </p:cNvSpPr>
          <p:nvPr>
            <p:ph type="body" sz="quarter" idx="15"/>
          </p:nvPr>
        </p:nvSpPr>
        <p:spPr/>
        <p:txBody>
          <a:bodyPr/>
          <a:lstStyle/>
          <a:p>
            <a:endParaRPr lang="en-US" dirty="0"/>
          </a:p>
        </p:txBody>
      </p:sp>
      <p:sp>
        <p:nvSpPr>
          <p:cNvPr id="7" name="Footer Placeholder 6"/>
          <p:cNvSpPr>
            <a:spLocks noGrp="1"/>
          </p:cNvSpPr>
          <p:nvPr>
            <p:ph type="ftr" sz="quarter" idx="4294967295"/>
          </p:nvPr>
        </p:nvSpPr>
        <p:spPr/>
        <p:txBody>
          <a:bodyPr/>
          <a:lstStyle/>
          <a:p>
            <a:endParaRPr lang="en-GB" sz="800" dirty="0"/>
          </a:p>
        </p:txBody>
      </p:sp>
      <p:graphicFrame>
        <p:nvGraphicFramePr>
          <p:cNvPr id="8" name="Table 7"/>
          <p:cNvGraphicFramePr>
            <a:graphicFrameLocks noGrp="1"/>
          </p:cNvGraphicFramePr>
          <p:nvPr>
            <p:extLst/>
          </p:nvPr>
        </p:nvGraphicFramePr>
        <p:xfrm>
          <a:off x="6383779" y="1844105"/>
          <a:ext cx="5390754" cy="3441064"/>
        </p:xfrm>
        <a:graphic>
          <a:graphicData uri="http://schemas.openxmlformats.org/drawingml/2006/table">
            <a:tbl>
              <a:tblPr firstRow="1" firstCol="1" bandRow="1">
                <a:tableStyleId>{5C22544A-7EE6-4342-B048-85BDC9FD1C3A}</a:tableStyleId>
              </a:tblPr>
              <a:tblGrid>
                <a:gridCol w="3488135">
                  <a:extLst>
                    <a:ext uri="{9D8B030D-6E8A-4147-A177-3AD203B41FA5}">
                      <a16:colId xmlns:a16="http://schemas.microsoft.com/office/drawing/2014/main" val="20000"/>
                    </a:ext>
                  </a:extLst>
                </a:gridCol>
                <a:gridCol w="1902619">
                  <a:extLst>
                    <a:ext uri="{9D8B030D-6E8A-4147-A177-3AD203B41FA5}">
                      <a16:colId xmlns:a16="http://schemas.microsoft.com/office/drawing/2014/main" val="20001"/>
                    </a:ext>
                  </a:extLst>
                </a:gridCol>
              </a:tblGrid>
              <a:tr h="1514792">
                <a:tc>
                  <a:txBody>
                    <a:bodyPr/>
                    <a:lstStyle/>
                    <a:p>
                      <a:pPr marL="0" marR="0" algn="ctr">
                        <a:spcBef>
                          <a:spcPts val="0"/>
                        </a:spcBef>
                        <a:spcAft>
                          <a:spcPts val="600"/>
                        </a:spcAft>
                      </a:pPr>
                      <a:r>
                        <a:rPr lang="en-GB" sz="2100" dirty="0">
                          <a:solidFill>
                            <a:schemeClr val="tx1"/>
                          </a:solidFill>
                          <a:effectLst/>
                        </a:rPr>
                        <a:t>Absence of Process or Procedure</a:t>
                      </a:r>
                      <a:endParaRPr lang="en-US" sz="2100" dirty="0">
                        <a:solidFill>
                          <a:schemeClr val="tx1"/>
                        </a:solidFill>
                        <a:effectLst/>
                        <a:latin typeface="Tahoma"/>
                        <a:ea typeface="Times New Roman"/>
                      </a:endParaRPr>
                    </a:p>
                  </a:txBody>
                  <a:tcPr marL="91412" marR="91412" marT="0" marB="0" anchor="ctr">
                    <a:solidFill>
                      <a:schemeClr val="tx2">
                        <a:lumMod val="40000"/>
                        <a:lumOff val="60000"/>
                      </a:schemeClr>
                    </a:solidFill>
                  </a:tcPr>
                </a:tc>
                <a:tc>
                  <a:txBody>
                    <a:bodyPr/>
                    <a:lstStyle/>
                    <a:p>
                      <a:pPr marL="0" marR="0" algn="ctr">
                        <a:spcBef>
                          <a:spcPts val="0"/>
                        </a:spcBef>
                        <a:spcAft>
                          <a:spcPts val="600"/>
                        </a:spcAft>
                      </a:pPr>
                      <a:r>
                        <a:rPr lang="en-GB" sz="2900" dirty="0">
                          <a:solidFill>
                            <a:schemeClr val="tx1"/>
                          </a:solidFill>
                          <a:effectLst/>
                        </a:rPr>
                        <a:t>+1</a:t>
                      </a:r>
                      <a:endParaRPr lang="en-US" sz="1500" dirty="0">
                        <a:solidFill>
                          <a:schemeClr val="tx1"/>
                        </a:solidFill>
                        <a:effectLst/>
                        <a:latin typeface="Tahoma"/>
                        <a:ea typeface="Times New Roman"/>
                      </a:endParaRPr>
                    </a:p>
                  </a:txBody>
                  <a:tcPr marL="91412" marR="91412" marT="0" marB="0" anchor="ctr">
                    <a:solidFill>
                      <a:schemeClr val="tx2">
                        <a:lumMod val="40000"/>
                        <a:lumOff val="60000"/>
                      </a:schemeClr>
                    </a:solidFill>
                  </a:tcPr>
                </a:tc>
                <a:extLst>
                  <a:ext uri="{0D108BD9-81ED-4DB2-BD59-A6C34878D82A}">
                    <a16:rowId xmlns:a16="http://schemas.microsoft.com/office/drawing/2014/main" val="10000"/>
                  </a:ext>
                </a:extLst>
              </a:tr>
              <a:tr h="1514792">
                <a:tc>
                  <a:txBody>
                    <a:bodyPr/>
                    <a:lstStyle/>
                    <a:p>
                      <a:pPr marL="0" marR="0" algn="ctr">
                        <a:spcBef>
                          <a:spcPts val="0"/>
                        </a:spcBef>
                        <a:spcAft>
                          <a:spcPts val="600"/>
                        </a:spcAft>
                      </a:pPr>
                      <a:r>
                        <a:rPr lang="en-GB" sz="2100" dirty="0">
                          <a:solidFill>
                            <a:schemeClr val="tx1"/>
                          </a:solidFill>
                          <a:effectLst/>
                        </a:rPr>
                        <a:t>Led to Nonconforming devices on market</a:t>
                      </a:r>
                      <a:endParaRPr lang="en-US" sz="2100" dirty="0">
                        <a:solidFill>
                          <a:schemeClr val="tx1"/>
                        </a:solidFill>
                        <a:effectLst/>
                        <a:latin typeface="Tahoma"/>
                        <a:ea typeface="Times New Roman"/>
                      </a:endParaRPr>
                    </a:p>
                  </a:txBody>
                  <a:tcPr marL="91412" marR="91412" marT="0" marB="0" anchor="ctr">
                    <a:solidFill>
                      <a:schemeClr val="tx2">
                        <a:lumMod val="40000"/>
                        <a:lumOff val="60000"/>
                      </a:schemeClr>
                    </a:solidFill>
                  </a:tcPr>
                </a:tc>
                <a:tc>
                  <a:txBody>
                    <a:bodyPr/>
                    <a:lstStyle/>
                    <a:p>
                      <a:pPr marL="0" marR="0" algn="ctr">
                        <a:spcBef>
                          <a:spcPts val="0"/>
                        </a:spcBef>
                        <a:spcAft>
                          <a:spcPts val="600"/>
                        </a:spcAft>
                      </a:pPr>
                      <a:r>
                        <a:rPr lang="en-GB" sz="2900" b="1" dirty="0">
                          <a:solidFill>
                            <a:schemeClr val="tx1"/>
                          </a:solidFill>
                          <a:effectLst/>
                        </a:rPr>
                        <a:t>+1</a:t>
                      </a:r>
                      <a:endParaRPr lang="en-US" sz="1500" b="1" dirty="0">
                        <a:solidFill>
                          <a:schemeClr val="tx1"/>
                        </a:solidFill>
                        <a:effectLst/>
                        <a:latin typeface="Tahoma"/>
                        <a:ea typeface="Times New Roman"/>
                      </a:endParaRPr>
                    </a:p>
                  </a:txBody>
                  <a:tcPr marL="91412" marR="91412" marT="0" marB="0" anchor="ctr">
                    <a:solidFill>
                      <a:schemeClr val="tx2">
                        <a:lumMod val="40000"/>
                        <a:lumOff val="60000"/>
                      </a:schemeClr>
                    </a:solidFill>
                  </a:tcPr>
                </a:tc>
                <a:extLst>
                  <a:ext uri="{0D108BD9-81ED-4DB2-BD59-A6C34878D82A}">
                    <a16:rowId xmlns:a16="http://schemas.microsoft.com/office/drawing/2014/main" val="10001"/>
                  </a:ext>
                </a:extLst>
              </a:tr>
              <a:tr h="406275">
                <a:tc gridSpan="2">
                  <a:txBody>
                    <a:bodyPr/>
                    <a:lstStyle/>
                    <a:p>
                      <a:pPr marL="0" marR="0" algn="ctr">
                        <a:spcBef>
                          <a:spcPts val="0"/>
                        </a:spcBef>
                        <a:spcAft>
                          <a:spcPts val="600"/>
                        </a:spcAft>
                      </a:pPr>
                      <a:r>
                        <a:rPr lang="en-GB" sz="2700" dirty="0">
                          <a:effectLst/>
                        </a:rPr>
                        <a:t>Escalation Criteria</a:t>
                      </a:r>
                      <a:endParaRPr lang="en-US" sz="2700" dirty="0">
                        <a:solidFill>
                          <a:srgbClr val="000000"/>
                        </a:solidFill>
                        <a:effectLst/>
                        <a:latin typeface="Tahoma"/>
                        <a:ea typeface="Times New Roman"/>
                      </a:endParaRPr>
                    </a:p>
                  </a:txBody>
                  <a:tcPr marL="91412" marR="91412" marT="0" marB="0" anchor="ctr"/>
                </a:tc>
                <a:tc hMerge="1">
                  <a:txBody>
                    <a:bodyPr/>
                    <a:lstStyle/>
                    <a:p>
                      <a:endParaRPr lang="en-US"/>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59731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95" y="1625601"/>
            <a:ext cx="1658953" cy="710478"/>
          </a:xfrm>
        </p:spPr>
        <p:txBody>
          <a:bodyPr>
            <a:normAutofit fontScale="90000"/>
          </a:bodyPr>
          <a:lstStyle/>
          <a:p>
            <a:r>
              <a:rPr lang="en-GB" sz="4132" dirty="0"/>
              <a:t>What is </a:t>
            </a:r>
            <a:br>
              <a:rPr lang="en-GB" sz="4265" dirty="0"/>
            </a:br>
            <a:br>
              <a:rPr lang="en-GB" sz="4265" dirty="0"/>
            </a:br>
            <a:endParaRPr lang="en-GB" sz="4132" dirty="0"/>
          </a:p>
        </p:txBody>
      </p:sp>
      <p:pic>
        <p:nvPicPr>
          <p:cNvPr id="3" name="Picture 2"/>
          <p:cNvPicPr>
            <a:picLocks noChangeAspect="1" noChangeArrowheads="1"/>
          </p:cNvPicPr>
          <p:nvPr/>
        </p:nvPicPr>
        <p:blipFill>
          <a:blip r:embed="rId2"/>
          <a:srcRect/>
          <a:stretch>
            <a:fillRect/>
          </a:stretch>
        </p:blipFill>
        <p:spPr bwMode="auto">
          <a:xfrm>
            <a:off x="2309608" y="1395725"/>
            <a:ext cx="3454602" cy="1122527"/>
          </a:xfrm>
          <a:prstGeom prst="rect">
            <a:avLst/>
          </a:prstGeom>
          <a:noFill/>
          <a:ln w="9525">
            <a:noFill/>
            <a:miter lim="800000"/>
            <a:headEnd/>
            <a:tailEnd/>
          </a:ln>
        </p:spPr>
      </p:pic>
    </p:spTree>
    <p:extLst>
      <p:ext uri="{BB962C8B-B14F-4D97-AF65-F5344CB8AC3E}">
        <p14:creationId xmlns:p14="http://schemas.microsoft.com/office/powerpoint/2010/main" val="126115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MDSAP Nonconformity Grading - Final</a:t>
            </a:r>
          </a:p>
        </p:txBody>
      </p:sp>
      <p:sp>
        <p:nvSpPr>
          <p:cNvPr id="4" name="Text Placeholder 3"/>
          <p:cNvSpPr>
            <a:spLocks noGrp="1"/>
          </p:cNvSpPr>
          <p:nvPr>
            <p:ph type="body" sz="quarter" idx="14"/>
          </p:nvPr>
        </p:nvSpPr>
        <p:spPr>
          <a:xfrm>
            <a:off x="452592" y="1716510"/>
            <a:ext cx="11260154" cy="4377609"/>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2399" dirty="0"/>
              <a:t>Maximum grade is a 5.</a:t>
            </a:r>
          </a:p>
        </p:txBody>
      </p:sp>
      <p:sp>
        <p:nvSpPr>
          <p:cNvPr id="5" name="Footer Placeholder 4"/>
          <p:cNvSpPr>
            <a:spLocks noGrp="1"/>
          </p:cNvSpPr>
          <p:nvPr>
            <p:ph type="ftr" sz="quarter" idx="4294967295"/>
          </p:nvPr>
        </p:nvSpPr>
        <p:spPr/>
        <p:txBody>
          <a:bodyPr/>
          <a:lstStyle/>
          <a:p>
            <a:endParaRPr lang="en-GB" sz="800" dirty="0"/>
          </a:p>
        </p:txBody>
      </p:sp>
      <p:graphicFrame>
        <p:nvGraphicFramePr>
          <p:cNvPr id="6" name="Table 5"/>
          <p:cNvGraphicFramePr>
            <a:graphicFrameLocks noGrp="1"/>
          </p:cNvGraphicFramePr>
          <p:nvPr>
            <p:extLst>
              <p:ext uri="{D42A27DB-BD31-4B8C-83A1-F6EECF244321}">
                <p14:modId xmlns:p14="http://schemas.microsoft.com/office/powerpoint/2010/main" val="909438487"/>
              </p:ext>
            </p:extLst>
          </p:nvPr>
        </p:nvGraphicFramePr>
        <p:xfrm>
          <a:off x="1110343" y="1474711"/>
          <a:ext cx="9689258" cy="4115151"/>
        </p:xfrm>
        <a:graphic>
          <a:graphicData uri="http://schemas.openxmlformats.org/drawingml/2006/table">
            <a:tbl>
              <a:tblPr firstRow="1" firstCol="1" bandRow="1">
                <a:tableStyleId>{5C22544A-7EE6-4342-B048-85BDC9FD1C3A}</a:tableStyleId>
              </a:tblPr>
              <a:tblGrid>
                <a:gridCol w="2260273">
                  <a:extLst>
                    <a:ext uri="{9D8B030D-6E8A-4147-A177-3AD203B41FA5}">
                      <a16:colId xmlns:a16="http://schemas.microsoft.com/office/drawing/2014/main" val="20000"/>
                    </a:ext>
                  </a:extLst>
                </a:gridCol>
                <a:gridCol w="966186">
                  <a:extLst>
                    <a:ext uri="{9D8B030D-6E8A-4147-A177-3AD203B41FA5}">
                      <a16:colId xmlns:a16="http://schemas.microsoft.com/office/drawing/2014/main" val="20001"/>
                    </a:ext>
                  </a:extLst>
                </a:gridCol>
                <a:gridCol w="1277468">
                  <a:extLst>
                    <a:ext uri="{9D8B030D-6E8A-4147-A177-3AD203B41FA5}">
                      <a16:colId xmlns:a16="http://schemas.microsoft.com/office/drawing/2014/main" val="20002"/>
                    </a:ext>
                  </a:extLst>
                </a:gridCol>
                <a:gridCol w="1329572">
                  <a:extLst>
                    <a:ext uri="{9D8B030D-6E8A-4147-A177-3AD203B41FA5}">
                      <a16:colId xmlns:a16="http://schemas.microsoft.com/office/drawing/2014/main" val="20003"/>
                    </a:ext>
                  </a:extLst>
                </a:gridCol>
                <a:gridCol w="2110696">
                  <a:extLst>
                    <a:ext uri="{9D8B030D-6E8A-4147-A177-3AD203B41FA5}">
                      <a16:colId xmlns:a16="http://schemas.microsoft.com/office/drawing/2014/main" val="20004"/>
                    </a:ext>
                  </a:extLst>
                </a:gridCol>
                <a:gridCol w="1745063">
                  <a:extLst>
                    <a:ext uri="{9D8B030D-6E8A-4147-A177-3AD203B41FA5}">
                      <a16:colId xmlns:a16="http://schemas.microsoft.com/office/drawing/2014/main" val="20005"/>
                    </a:ext>
                  </a:extLst>
                </a:gridCol>
              </a:tblGrid>
              <a:tr h="1401376">
                <a:tc rowSpan="2">
                  <a:txBody>
                    <a:bodyPr/>
                    <a:lstStyle/>
                    <a:p>
                      <a:pPr marL="0" marR="0" algn="ctr">
                        <a:spcBef>
                          <a:spcPts val="0"/>
                        </a:spcBef>
                        <a:spcAft>
                          <a:spcPts val="600"/>
                        </a:spcAft>
                      </a:pPr>
                      <a:r>
                        <a:rPr lang="en-GB" sz="2700" dirty="0">
                          <a:effectLst/>
                        </a:rPr>
                        <a:t>QMS Impact</a:t>
                      </a:r>
                      <a:endParaRPr lang="en-US" sz="2700" dirty="0">
                        <a:solidFill>
                          <a:srgbClr val="000000"/>
                        </a:solidFill>
                        <a:effectLst/>
                        <a:latin typeface="Tahoma"/>
                        <a:ea typeface="Times New Roman"/>
                      </a:endParaRPr>
                    </a:p>
                  </a:txBody>
                  <a:tcPr marL="91412" marR="91412" marT="0" marB="0" anchor="ctr"/>
                </a:tc>
                <a:tc>
                  <a:txBody>
                    <a:bodyPr/>
                    <a:lstStyle/>
                    <a:p>
                      <a:pPr marL="0" marR="0" algn="ctr">
                        <a:spcBef>
                          <a:spcPts val="0"/>
                        </a:spcBef>
                        <a:spcAft>
                          <a:spcPts val="600"/>
                        </a:spcAft>
                      </a:pPr>
                      <a:r>
                        <a:rPr lang="en-GB" sz="2400" b="1" dirty="0">
                          <a:solidFill>
                            <a:schemeClr val="tx1"/>
                          </a:solidFill>
                          <a:effectLst/>
                        </a:rPr>
                        <a:t>Direct</a:t>
                      </a:r>
                      <a:endParaRPr lang="en-US" sz="2400" b="1" dirty="0">
                        <a:solidFill>
                          <a:schemeClr val="tx1"/>
                        </a:solidFill>
                        <a:effectLst/>
                        <a:latin typeface="Tahoma"/>
                        <a:ea typeface="Times New Roman"/>
                      </a:endParaRPr>
                    </a:p>
                  </a:txBody>
                  <a:tcPr marL="91412" marR="91412" marT="0" marB="0" vert="vert270" anchor="ctr">
                    <a:solidFill>
                      <a:schemeClr val="tx2">
                        <a:lumMod val="40000"/>
                        <a:lumOff val="60000"/>
                      </a:schemeClr>
                    </a:solidFill>
                  </a:tcPr>
                </a:tc>
                <a:tc>
                  <a:txBody>
                    <a:bodyPr/>
                    <a:lstStyle/>
                    <a:p>
                      <a:pPr marL="0" marR="0" algn="ctr">
                        <a:spcBef>
                          <a:spcPts val="0"/>
                        </a:spcBef>
                        <a:spcAft>
                          <a:spcPts val="600"/>
                        </a:spcAft>
                      </a:pPr>
                      <a:r>
                        <a:rPr lang="en-GB" sz="3200" b="1" dirty="0">
                          <a:solidFill>
                            <a:schemeClr val="tx1"/>
                          </a:solidFill>
                          <a:effectLst/>
                        </a:rPr>
                        <a:t>3</a:t>
                      </a:r>
                      <a:endParaRPr lang="en-US" sz="3200" b="1" dirty="0">
                        <a:solidFill>
                          <a:schemeClr val="tx1"/>
                        </a:solidFill>
                        <a:effectLst/>
                        <a:latin typeface="Tahoma"/>
                        <a:ea typeface="Times New Roman"/>
                      </a:endParaRPr>
                    </a:p>
                  </a:txBody>
                  <a:tcPr marL="91412" marR="91412" marT="0" marB="0" anchor="ctr">
                    <a:solidFill>
                      <a:schemeClr val="tx2">
                        <a:lumMod val="20000"/>
                        <a:lumOff val="80000"/>
                      </a:schemeClr>
                    </a:solidFill>
                  </a:tcPr>
                </a:tc>
                <a:tc>
                  <a:txBody>
                    <a:bodyPr/>
                    <a:lstStyle/>
                    <a:p>
                      <a:pPr marL="0" marR="0" algn="ctr">
                        <a:spcBef>
                          <a:spcPts val="0"/>
                        </a:spcBef>
                        <a:spcAft>
                          <a:spcPts val="600"/>
                        </a:spcAft>
                      </a:pPr>
                      <a:r>
                        <a:rPr lang="en-GB" sz="3200" b="1" dirty="0">
                          <a:solidFill>
                            <a:schemeClr val="tx1"/>
                          </a:solidFill>
                          <a:effectLst/>
                        </a:rPr>
                        <a:t>4</a:t>
                      </a:r>
                      <a:endParaRPr lang="en-US" sz="3200" b="1" dirty="0">
                        <a:solidFill>
                          <a:schemeClr val="tx1"/>
                        </a:solidFill>
                        <a:effectLst/>
                        <a:latin typeface="Tahoma"/>
                        <a:ea typeface="Times New Roman"/>
                      </a:endParaRPr>
                    </a:p>
                  </a:txBody>
                  <a:tcPr marL="91412" marR="91412" marT="0" marB="0" anchor="ctr">
                    <a:solidFill>
                      <a:schemeClr val="tx2">
                        <a:lumMod val="20000"/>
                        <a:lumOff val="80000"/>
                      </a:schemeClr>
                    </a:solidFill>
                  </a:tcPr>
                </a:tc>
                <a:tc>
                  <a:txBody>
                    <a:bodyPr/>
                    <a:lstStyle/>
                    <a:p>
                      <a:pPr marL="0" marR="0" algn="ctr">
                        <a:spcBef>
                          <a:spcPts val="0"/>
                        </a:spcBef>
                        <a:spcAft>
                          <a:spcPts val="600"/>
                        </a:spcAft>
                      </a:pPr>
                      <a:r>
                        <a:rPr lang="en-GB" sz="1900" b="1" dirty="0">
                          <a:solidFill>
                            <a:schemeClr val="tx1"/>
                          </a:solidFill>
                          <a:effectLst/>
                        </a:rPr>
                        <a:t>Absence of Process or Procedure</a:t>
                      </a:r>
                      <a:endParaRPr lang="en-US" sz="1900" b="1" dirty="0">
                        <a:solidFill>
                          <a:schemeClr val="tx1"/>
                        </a:solidFill>
                        <a:effectLst/>
                        <a:latin typeface="Tahoma"/>
                        <a:ea typeface="Times New Roman"/>
                      </a:endParaRPr>
                    </a:p>
                  </a:txBody>
                  <a:tcPr marL="91412" marR="91412" marT="0" marB="0" anchor="ctr">
                    <a:solidFill>
                      <a:schemeClr val="tx2">
                        <a:lumMod val="20000"/>
                        <a:lumOff val="80000"/>
                      </a:schemeClr>
                    </a:solidFill>
                  </a:tcPr>
                </a:tc>
                <a:tc>
                  <a:txBody>
                    <a:bodyPr/>
                    <a:lstStyle/>
                    <a:p>
                      <a:pPr marL="0" marR="0" algn="ctr">
                        <a:spcBef>
                          <a:spcPts val="0"/>
                        </a:spcBef>
                        <a:spcAft>
                          <a:spcPts val="600"/>
                        </a:spcAft>
                      </a:pPr>
                      <a:r>
                        <a:rPr lang="en-GB" sz="3200" b="1" dirty="0">
                          <a:solidFill>
                            <a:schemeClr val="tx1"/>
                          </a:solidFill>
                          <a:effectLst/>
                        </a:rPr>
                        <a:t>+1</a:t>
                      </a:r>
                      <a:endParaRPr lang="en-US" sz="3200" b="1" dirty="0">
                        <a:solidFill>
                          <a:schemeClr val="tx1"/>
                        </a:solidFill>
                        <a:effectLst/>
                        <a:latin typeface="Tahoma"/>
                        <a:ea typeface="Times New Roman"/>
                      </a:endParaRPr>
                    </a:p>
                  </a:txBody>
                  <a:tcPr marL="91412" marR="91412" marT="0" marB="0" anchor="ctr">
                    <a:solidFill>
                      <a:schemeClr val="tx2">
                        <a:lumMod val="20000"/>
                        <a:lumOff val="80000"/>
                      </a:schemeClr>
                    </a:solidFill>
                  </a:tcPr>
                </a:tc>
                <a:extLst>
                  <a:ext uri="{0D108BD9-81ED-4DB2-BD59-A6C34878D82A}">
                    <a16:rowId xmlns:a16="http://schemas.microsoft.com/office/drawing/2014/main" val="10000"/>
                  </a:ext>
                </a:extLst>
              </a:tr>
              <a:tr h="1498023">
                <a:tc vMerge="1">
                  <a:txBody>
                    <a:bodyPr/>
                    <a:lstStyle/>
                    <a:p>
                      <a:endParaRPr lang="en-US"/>
                    </a:p>
                  </a:txBody>
                  <a:tcPr/>
                </a:tc>
                <a:tc>
                  <a:txBody>
                    <a:bodyPr/>
                    <a:lstStyle/>
                    <a:p>
                      <a:pPr marL="0" marR="0" algn="ctr">
                        <a:spcBef>
                          <a:spcPts val="0"/>
                        </a:spcBef>
                        <a:spcAft>
                          <a:spcPts val="600"/>
                        </a:spcAft>
                      </a:pPr>
                      <a:r>
                        <a:rPr lang="en-GB" sz="2400" b="1" dirty="0">
                          <a:solidFill>
                            <a:schemeClr val="tx1"/>
                          </a:solidFill>
                          <a:effectLst/>
                        </a:rPr>
                        <a:t>Indirect</a:t>
                      </a:r>
                      <a:endParaRPr lang="en-US" sz="2400" b="1" dirty="0">
                        <a:solidFill>
                          <a:schemeClr val="tx1"/>
                        </a:solidFill>
                        <a:effectLst/>
                        <a:latin typeface="Tahoma"/>
                        <a:ea typeface="Times New Roman"/>
                      </a:endParaRPr>
                    </a:p>
                  </a:txBody>
                  <a:tcPr marL="91412" marR="91412" marT="0" marB="0" vert="vert270" anchor="ctr">
                    <a:solidFill>
                      <a:schemeClr val="tx2">
                        <a:lumMod val="40000"/>
                        <a:lumOff val="60000"/>
                      </a:schemeClr>
                    </a:solidFill>
                  </a:tcPr>
                </a:tc>
                <a:tc>
                  <a:txBody>
                    <a:bodyPr/>
                    <a:lstStyle/>
                    <a:p>
                      <a:pPr marL="0" marR="0" algn="ctr">
                        <a:spcBef>
                          <a:spcPts val="0"/>
                        </a:spcBef>
                        <a:spcAft>
                          <a:spcPts val="600"/>
                        </a:spcAft>
                      </a:pPr>
                      <a:r>
                        <a:rPr lang="en-GB" sz="3200" b="1" dirty="0">
                          <a:effectLst/>
                        </a:rPr>
                        <a:t>1</a:t>
                      </a:r>
                      <a:endParaRPr lang="en-US" sz="3200" b="1" dirty="0">
                        <a:solidFill>
                          <a:srgbClr val="000000"/>
                        </a:solidFill>
                        <a:effectLst/>
                        <a:latin typeface="Tahoma"/>
                        <a:ea typeface="Times New Roman"/>
                      </a:endParaRPr>
                    </a:p>
                  </a:txBody>
                  <a:tcPr marL="91412" marR="91412" marT="0" marB="0" anchor="ctr"/>
                </a:tc>
                <a:tc>
                  <a:txBody>
                    <a:bodyPr/>
                    <a:lstStyle/>
                    <a:p>
                      <a:pPr marL="0" marR="0" algn="ctr">
                        <a:spcBef>
                          <a:spcPts val="0"/>
                        </a:spcBef>
                        <a:spcAft>
                          <a:spcPts val="600"/>
                        </a:spcAft>
                      </a:pPr>
                      <a:r>
                        <a:rPr lang="en-GB" sz="3200" b="1" dirty="0">
                          <a:effectLst/>
                        </a:rPr>
                        <a:t>2</a:t>
                      </a:r>
                      <a:endParaRPr lang="en-US" sz="3200" b="1" dirty="0">
                        <a:solidFill>
                          <a:srgbClr val="000000"/>
                        </a:solidFill>
                        <a:effectLst/>
                        <a:latin typeface="Tahoma"/>
                        <a:ea typeface="Times New Roman"/>
                      </a:endParaRPr>
                    </a:p>
                  </a:txBody>
                  <a:tcPr marL="91412" marR="91412" marT="0" marB="0" anchor="ctr"/>
                </a:tc>
                <a:tc>
                  <a:txBody>
                    <a:bodyPr/>
                    <a:lstStyle/>
                    <a:p>
                      <a:pPr marL="0" marR="0" algn="ctr">
                        <a:spcBef>
                          <a:spcPts val="0"/>
                        </a:spcBef>
                        <a:spcAft>
                          <a:spcPts val="600"/>
                        </a:spcAft>
                      </a:pPr>
                      <a:r>
                        <a:rPr lang="en-GB" sz="1900" b="1" dirty="0">
                          <a:solidFill>
                            <a:schemeClr val="tx1"/>
                          </a:solidFill>
                          <a:effectLst/>
                        </a:rPr>
                        <a:t>Led to Nonconforming devices on market</a:t>
                      </a:r>
                      <a:endParaRPr lang="en-US" sz="1900" b="1" dirty="0">
                        <a:solidFill>
                          <a:schemeClr val="tx1"/>
                        </a:solidFill>
                        <a:effectLst/>
                        <a:latin typeface="Tahoma"/>
                        <a:ea typeface="Times New Roman"/>
                      </a:endParaRPr>
                    </a:p>
                  </a:txBody>
                  <a:tcPr marL="91412" marR="91412" marT="0" marB="0" anchor="ctr"/>
                </a:tc>
                <a:tc>
                  <a:txBody>
                    <a:bodyPr/>
                    <a:lstStyle/>
                    <a:p>
                      <a:pPr marL="0" marR="0" algn="ctr">
                        <a:spcBef>
                          <a:spcPts val="0"/>
                        </a:spcBef>
                        <a:spcAft>
                          <a:spcPts val="600"/>
                        </a:spcAft>
                      </a:pPr>
                      <a:r>
                        <a:rPr lang="en-GB" sz="3200" b="1" dirty="0">
                          <a:effectLst/>
                        </a:rPr>
                        <a:t>+1</a:t>
                      </a:r>
                      <a:endParaRPr lang="en-US" sz="3200" b="1" dirty="0">
                        <a:solidFill>
                          <a:srgbClr val="000000"/>
                        </a:solidFill>
                        <a:effectLst/>
                        <a:latin typeface="Tahoma"/>
                        <a:ea typeface="Times New Roman"/>
                      </a:endParaRPr>
                    </a:p>
                  </a:txBody>
                  <a:tcPr marL="91412" marR="91412" marT="0" marB="0" anchor="ctr"/>
                </a:tc>
                <a:extLst>
                  <a:ext uri="{0D108BD9-81ED-4DB2-BD59-A6C34878D82A}">
                    <a16:rowId xmlns:a16="http://schemas.microsoft.com/office/drawing/2014/main" val="10001"/>
                  </a:ext>
                </a:extLst>
              </a:tr>
              <a:tr h="464047">
                <a:tc>
                  <a:txBody>
                    <a:bodyPr/>
                    <a:lstStyle/>
                    <a:p>
                      <a:endParaRPr lang="en-US" sz="1500" dirty="0">
                        <a:solidFill>
                          <a:srgbClr val="000000"/>
                        </a:solidFill>
                        <a:effectLst/>
                        <a:latin typeface="Tahoma"/>
                      </a:endParaRPr>
                    </a:p>
                  </a:txBody>
                  <a:tcPr marL="91412" marR="91412" marT="0" marB="0" anchor="b">
                    <a:solidFill>
                      <a:schemeClr val="bg1"/>
                    </a:solidFill>
                  </a:tcPr>
                </a:tc>
                <a:tc>
                  <a:txBody>
                    <a:bodyPr/>
                    <a:lstStyle/>
                    <a:p>
                      <a:endParaRPr lang="en-US" sz="1500" dirty="0">
                        <a:solidFill>
                          <a:srgbClr val="000000"/>
                        </a:solidFill>
                        <a:effectLst/>
                        <a:latin typeface="Tahoma"/>
                      </a:endParaRPr>
                    </a:p>
                  </a:txBody>
                  <a:tcPr marL="91412" marR="91412" marT="0" marB="0" anchor="b">
                    <a:solidFill>
                      <a:schemeClr val="bg1"/>
                    </a:solidFill>
                  </a:tcPr>
                </a:tc>
                <a:tc>
                  <a:txBody>
                    <a:bodyPr/>
                    <a:lstStyle/>
                    <a:p>
                      <a:pPr marL="0" marR="0" algn="ctr">
                        <a:spcBef>
                          <a:spcPts val="0"/>
                        </a:spcBef>
                        <a:spcAft>
                          <a:spcPts val="600"/>
                        </a:spcAft>
                      </a:pPr>
                      <a:r>
                        <a:rPr lang="en-GB" sz="2100" b="1" dirty="0">
                          <a:solidFill>
                            <a:schemeClr val="tx1"/>
                          </a:solidFill>
                          <a:effectLst/>
                        </a:rPr>
                        <a:t>First</a:t>
                      </a:r>
                      <a:endParaRPr lang="en-US" sz="2100" b="1" dirty="0">
                        <a:solidFill>
                          <a:schemeClr val="tx1"/>
                        </a:solidFill>
                        <a:effectLst/>
                        <a:latin typeface="Tahoma"/>
                        <a:ea typeface="Times New Roman"/>
                      </a:endParaRPr>
                    </a:p>
                  </a:txBody>
                  <a:tcPr marL="91412" marR="91412" marT="0" marB="0" anchor="ctr">
                    <a:solidFill>
                      <a:schemeClr val="tx2">
                        <a:lumMod val="40000"/>
                        <a:lumOff val="60000"/>
                      </a:schemeClr>
                    </a:solidFill>
                  </a:tcPr>
                </a:tc>
                <a:tc>
                  <a:txBody>
                    <a:bodyPr/>
                    <a:lstStyle/>
                    <a:p>
                      <a:pPr marL="0" marR="0" algn="ctr">
                        <a:spcBef>
                          <a:spcPts val="0"/>
                        </a:spcBef>
                        <a:spcAft>
                          <a:spcPts val="600"/>
                        </a:spcAft>
                      </a:pPr>
                      <a:r>
                        <a:rPr lang="en-GB" sz="2100" b="1" dirty="0">
                          <a:solidFill>
                            <a:schemeClr val="tx1"/>
                          </a:solidFill>
                          <a:effectLst/>
                        </a:rPr>
                        <a:t>Repeat</a:t>
                      </a:r>
                      <a:endParaRPr lang="en-US" sz="2100" b="1" dirty="0">
                        <a:solidFill>
                          <a:schemeClr val="tx1"/>
                        </a:solidFill>
                        <a:effectLst/>
                        <a:latin typeface="Tahoma"/>
                        <a:ea typeface="Times New Roman"/>
                      </a:endParaRPr>
                    </a:p>
                  </a:txBody>
                  <a:tcPr marL="91412" marR="91412" marT="0" marB="0" anchor="ctr">
                    <a:solidFill>
                      <a:schemeClr val="tx2">
                        <a:lumMod val="40000"/>
                        <a:lumOff val="60000"/>
                      </a:schemeClr>
                    </a:solidFill>
                  </a:tcPr>
                </a:tc>
                <a:tc gridSpan="2">
                  <a:txBody>
                    <a:bodyPr/>
                    <a:lstStyle/>
                    <a:p>
                      <a:pPr marL="0" marR="0" algn="ctr">
                        <a:spcBef>
                          <a:spcPts val="0"/>
                        </a:spcBef>
                        <a:spcAft>
                          <a:spcPts val="600"/>
                        </a:spcAft>
                      </a:pPr>
                      <a:endParaRPr lang="en-US" sz="3200" dirty="0">
                        <a:solidFill>
                          <a:srgbClr val="000000"/>
                        </a:solidFill>
                        <a:effectLst/>
                        <a:latin typeface="Tahoma"/>
                        <a:ea typeface="Times New Roman"/>
                      </a:endParaRPr>
                    </a:p>
                  </a:txBody>
                  <a:tcPr marL="91412" marR="91412" marT="0" marB="0" anchor="ctr">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0002"/>
                  </a:ext>
                </a:extLst>
              </a:tr>
              <a:tr h="728072">
                <a:tc>
                  <a:txBody>
                    <a:bodyPr/>
                    <a:lstStyle/>
                    <a:p>
                      <a:endParaRPr lang="en-US" sz="1500" dirty="0">
                        <a:solidFill>
                          <a:srgbClr val="000000"/>
                        </a:solidFill>
                        <a:effectLst/>
                        <a:latin typeface="Tahoma"/>
                      </a:endParaRPr>
                    </a:p>
                  </a:txBody>
                  <a:tcPr marL="91412" marR="91412" marT="0" marB="0" anchor="b">
                    <a:solidFill>
                      <a:schemeClr val="bg1"/>
                    </a:solidFill>
                  </a:tcPr>
                </a:tc>
                <a:tc>
                  <a:txBody>
                    <a:bodyPr/>
                    <a:lstStyle/>
                    <a:p>
                      <a:endParaRPr lang="en-US" sz="1500" dirty="0">
                        <a:solidFill>
                          <a:srgbClr val="000000"/>
                        </a:solidFill>
                        <a:effectLst/>
                        <a:latin typeface="Tahoma"/>
                      </a:endParaRPr>
                    </a:p>
                  </a:txBody>
                  <a:tcPr marL="91412" marR="91412" marT="0" marB="0" anchor="b">
                    <a:solidFill>
                      <a:schemeClr val="bg1"/>
                    </a:solidFill>
                  </a:tcPr>
                </a:tc>
                <a:tc gridSpan="2">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2700" b="1" kern="1200" dirty="0">
                          <a:solidFill>
                            <a:schemeClr val="bg1"/>
                          </a:solidFill>
                          <a:effectLst/>
                          <a:latin typeface="+mn-lt"/>
                          <a:ea typeface="+mn-ea"/>
                          <a:cs typeface="+mn-cs"/>
                        </a:rPr>
                        <a:t>Occurrence</a:t>
                      </a:r>
                    </a:p>
                  </a:txBody>
                  <a:tcPr marL="91412" marR="91412" marT="0" marB="0" anchor="ctr" anchorCtr="1">
                    <a:solidFill>
                      <a:schemeClr val="tx2"/>
                    </a:solidFill>
                  </a:tcPr>
                </a:tc>
                <a:tc hMerge="1">
                  <a:txBody>
                    <a:bodyPr/>
                    <a:lstStyle/>
                    <a:p>
                      <a:pPr marL="0" marR="0" algn="ctr">
                        <a:spcBef>
                          <a:spcPts val="0"/>
                        </a:spcBef>
                        <a:spcAft>
                          <a:spcPts val="600"/>
                        </a:spcAft>
                      </a:pPr>
                      <a:endParaRPr lang="en-US" sz="1100" dirty="0">
                        <a:solidFill>
                          <a:srgbClr val="000000"/>
                        </a:solidFill>
                        <a:effectLst/>
                        <a:latin typeface="Tahoma"/>
                        <a:ea typeface="Times New Roman"/>
                      </a:endParaRPr>
                    </a:p>
                  </a:txBody>
                  <a:tcPr marL="68580" marR="68580" marT="0" marB="0" anchor="b">
                    <a:solidFill>
                      <a:schemeClr val="tx2">
                        <a:lumMod val="40000"/>
                        <a:lumOff val="60000"/>
                      </a:schemeClr>
                    </a:solidFill>
                  </a:tcPr>
                </a:tc>
                <a:tc gridSpan="2">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GB" sz="2700" b="1" dirty="0">
                          <a:solidFill>
                            <a:schemeClr val="bg1"/>
                          </a:solidFill>
                          <a:effectLst/>
                        </a:rPr>
                        <a:t>Escalation Criteria</a:t>
                      </a:r>
                      <a:endParaRPr lang="en-US" sz="2700" b="1" dirty="0">
                        <a:solidFill>
                          <a:schemeClr val="bg1"/>
                        </a:solidFill>
                        <a:effectLst/>
                        <a:latin typeface="+mn-lt"/>
                        <a:ea typeface="Times New Roman"/>
                      </a:endParaRPr>
                    </a:p>
                  </a:txBody>
                  <a:tcPr marL="91412" marR="91412" marT="0" marB="0" anchor="ctr">
                    <a:solidFill>
                      <a:schemeClr val="tx2"/>
                    </a:solidFill>
                  </a:tcPr>
                </a:tc>
                <a:tc hMerge="1">
                  <a:txBody>
                    <a:bodyPr/>
                    <a:lstStyle/>
                    <a:p>
                      <a:endParaRPr lang="en-US"/>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85527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MDSAP Program Update</a:t>
            </a:r>
          </a:p>
        </p:txBody>
      </p:sp>
      <p:sp>
        <p:nvSpPr>
          <p:cNvPr id="5" name="Text Placeholder 4"/>
          <p:cNvSpPr>
            <a:spLocks noGrp="1"/>
          </p:cNvSpPr>
          <p:nvPr>
            <p:ph type="body" sz="quarter" idx="12"/>
          </p:nvPr>
        </p:nvSpPr>
        <p:spPr>
          <a:xfrm>
            <a:off x="465923" y="1352218"/>
            <a:ext cx="11260154" cy="419420"/>
          </a:xfrm>
        </p:spPr>
        <p:txBody>
          <a:bodyPr/>
          <a:lstStyle/>
          <a:p>
            <a:r>
              <a:rPr lang="en-GB" dirty="0"/>
              <a:t>Manufacturer’s next steps </a:t>
            </a:r>
          </a:p>
        </p:txBody>
      </p:sp>
      <p:sp>
        <p:nvSpPr>
          <p:cNvPr id="6" name="Text Placeholder 5"/>
          <p:cNvSpPr>
            <a:spLocks noGrp="1"/>
          </p:cNvSpPr>
          <p:nvPr>
            <p:ph type="body" sz="quarter" idx="14"/>
          </p:nvPr>
        </p:nvSpPr>
        <p:spPr>
          <a:xfrm>
            <a:off x="465923" y="1992282"/>
            <a:ext cx="11260154" cy="4631531"/>
          </a:xfrm>
        </p:spPr>
        <p:txBody>
          <a:bodyPr/>
          <a:lstStyle/>
          <a:p>
            <a:pPr marL="380876" indent="-380876">
              <a:buFont typeface="Arial" pitchFamily="34" charset="0"/>
              <a:buChar char="•"/>
            </a:pPr>
            <a:r>
              <a:rPr lang="en-GB" sz="2399" dirty="0"/>
              <a:t>Assess markets for the sale of your product now and in the future</a:t>
            </a:r>
          </a:p>
          <a:p>
            <a:pPr marL="380876" indent="-380876">
              <a:buFont typeface="Arial" pitchFamily="34" charset="0"/>
              <a:buChar char="•"/>
            </a:pPr>
            <a:r>
              <a:rPr lang="en-GB" sz="2399" dirty="0"/>
              <a:t>If you have are due for recertification to CMDCAS and intend to market in Canada you should consider transition to MDSAP when you are up for recertification.</a:t>
            </a:r>
          </a:p>
          <a:p>
            <a:pPr marL="1294979" lvl="1" indent="-380876"/>
            <a:r>
              <a:rPr lang="en-GB" sz="2133" dirty="0"/>
              <a:t>Those who have already recertified in 2016 you will need to become certified to MDSAP before your next recertification comes up.</a:t>
            </a:r>
          </a:p>
          <a:p>
            <a:pPr marL="380876" indent="-380876">
              <a:buFont typeface="Arial" pitchFamily="34" charset="0"/>
              <a:buChar char="•"/>
            </a:pPr>
            <a:r>
              <a:rPr lang="en-GB" sz="2399" dirty="0"/>
              <a:t>Coordination of MDSAP and ISO 13485:2016 is crucial in your planning process.</a:t>
            </a:r>
          </a:p>
          <a:p>
            <a:pPr marL="380876" indent="-380876">
              <a:buFont typeface="Arial" pitchFamily="34" charset="0"/>
              <a:buChar char="•"/>
            </a:pPr>
            <a:r>
              <a:rPr lang="en-GB" sz="2399" i="1" dirty="0">
                <a:solidFill>
                  <a:schemeClr val="tx2"/>
                </a:solidFill>
              </a:rPr>
              <a:t>Contract for your MDSAP audit  - ASAP time is of the essence!!!</a:t>
            </a:r>
          </a:p>
          <a:p>
            <a:pPr marL="380876" indent="-380876">
              <a:buFont typeface="Arial" pitchFamily="34" charset="0"/>
              <a:buChar char="•"/>
            </a:pPr>
            <a:r>
              <a:rPr lang="en-GB" sz="2399" dirty="0"/>
              <a:t>Use On-Line survey to provide feedback to the regulators about your experience with the MDSAP program</a:t>
            </a:r>
            <a:r>
              <a:rPr lang="en-GB" dirty="0"/>
              <a:t>. </a:t>
            </a:r>
            <a:r>
              <a:rPr lang="en-GB" dirty="0">
                <a:hlinkClick r:id="rId2"/>
              </a:rPr>
              <a:t>http://www.fda.gov/MedicalDevices/InternationalPrograms/MDSAPPilot/default.htm</a:t>
            </a:r>
            <a:endParaRPr lang="en-GB" dirty="0"/>
          </a:p>
          <a:p>
            <a:pPr marL="380876" indent="-380876">
              <a:buFont typeface="Arial" pitchFamily="34" charset="0"/>
              <a:buChar char="•"/>
            </a:pPr>
            <a:endParaRPr lang="en-GB" dirty="0"/>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4179899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MDSAP Program Update</a:t>
            </a:r>
          </a:p>
        </p:txBody>
      </p:sp>
      <p:sp>
        <p:nvSpPr>
          <p:cNvPr id="5" name="Text Placeholder 4"/>
          <p:cNvSpPr>
            <a:spLocks noGrp="1"/>
          </p:cNvSpPr>
          <p:nvPr>
            <p:ph type="body" sz="quarter" idx="12"/>
          </p:nvPr>
        </p:nvSpPr>
        <p:spPr>
          <a:xfrm>
            <a:off x="452592" y="1230276"/>
            <a:ext cx="11260154" cy="238686"/>
          </a:xfrm>
        </p:spPr>
        <p:txBody>
          <a:bodyPr/>
          <a:lstStyle/>
          <a:p>
            <a:r>
              <a:rPr lang="en-GB" dirty="0"/>
              <a:t> </a:t>
            </a:r>
          </a:p>
        </p:txBody>
      </p:sp>
      <p:sp>
        <p:nvSpPr>
          <p:cNvPr id="6" name="Text Placeholder 5"/>
          <p:cNvSpPr>
            <a:spLocks noGrp="1"/>
          </p:cNvSpPr>
          <p:nvPr>
            <p:ph type="body" sz="quarter" idx="14"/>
          </p:nvPr>
        </p:nvSpPr>
        <p:spPr/>
        <p:txBody>
          <a:bodyPr anchor="ctr">
            <a:normAutofit/>
          </a:bodyPr>
          <a:lstStyle/>
          <a:p>
            <a:pPr algn="ctr"/>
            <a:r>
              <a:rPr lang="en-GB" sz="5332" b="1" i="1" dirty="0"/>
              <a:t>QUESTIONS  ???</a:t>
            </a:r>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865469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MDSAP Update</a:t>
            </a:r>
          </a:p>
        </p:txBody>
      </p:sp>
      <p:sp>
        <p:nvSpPr>
          <p:cNvPr id="5" name="Text Placeholder 4"/>
          <p:cNvSpPr>
            <a:spLocks noGrp="1"/>
          </p:cNvSpPr>
          <p:nvPr>
            <p:ph type="body" sz="quarter" idx="12"/>
          </p:nvPr>
        </p:nvSpPr>
        <p:spPr>
          <a:xfrm>
            <a:off x="452592" y="1652417"/>
            <a:ext cx="11260154" cy="411750"/>
          </a:xfrm>
        </p:spPr>
        <p:txBody>
          <a:bodyPr/>
          <a:lstStyle/>
          <a:p>
            <a:r>
              <a:rPr lang="en-GB" sz="2666" dirty="0"/>
              <a:t>Agenda</a:t>
            </a:r>
          </a:p>
        </p:txBody>
      </p:sp>
      <p:sp>
        <p:nvSpPr>
          <p:cNvPr id="6" name="Text Placeholder 5"/>
          <p:cNvSpPr>
            <a:spLocks noGrp="1"/>
          </p:cNvSpPr>
          <p:nvPr>
            <p:ph type="body" sz="quarter" idx="14"/>
          </p:nvPr>
        </p:nvSpPr>
        <p:spPr>
          <a:xfrm>
            <a:off x="452592" y="2437647"/>
            <a:ext cx="11260154" cy="3351766"/>
          </a:xfrm>
        </p:spPr>
        <p:txBody>
          <a:bodyPr>
            <a:normAutofit/>
          </a:bodyPr>
          <a:lstStyle/>
          <a:p>
            <a:pPr marL="380876" indent="-380876">
              <a:buFont typeface="Arial" pitchFamily="34" charset="0"/>
              <a:buChar char="•"/>
            </a:pPr>
            <a:r>
              <a:rPr lang="en-GB" sz="3199" dirty="0"/>
              <a:t>What is MDSAP</a:t>
            </a:r>
          </a:p>
          <a:p>
            <a:pPr marL="380876" indent="-380876">
              <a:buFont typeface="Arial" pitchFamily="34" charset="0"/>
              <a:buChar char="•"/>
            </a:pPr>
            <a:r>
              <a:rPr lang="en-GB" sz="3199" dirty="0"/>
              <a:t>How MDSAP Works</a:t>
            </a:r>
          </a:p>
          <a:p>
            <a:pPr marL="380876" indent="-380876">
              <a:buFont typeface="Arial" pitchFamily="34" charset="0"/>
              <a:buChar char="•"/>
            </a:pPr>
            <a:r>
              <a:rPr lang="en-GB" sz="3199" dirty="0"/>
              <a:t>How does MDSAP fit with other certifications</a:t>
            </a:r>
          </a:p>
          <a:p>
            <a:pPr marL="380876" indent="-380876">
              <a:buFont typeface="Arial" pitchFamily="34" charset="0"/>
              <a:buChar char="•"/>
            </a:pPr>
            <a:r>
              <a:rPr lang="en-GB" sz="3199" dirty="0"/>
              <a:t>MDSAP Status</a:t>
            </a:r>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spTree>
    <p:extLst>
      <p:ext uri="{BB962C8B-B14F-4D97-AF65-F5344CB8AC3E}">
        <p14:creationId xmlns:p14="http://schemas.microsoft.com/office/powerpoint/2010/main" val="1310865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Medical Device Single Audit Program (MDSAP)</a:t>
            </a:r>
          </a:p>
        </p:txBody>
      </p:sp>
      <p:sp>
        <p:nvSpPr>
          <p:cNvPr id="3" name="Content Placeholder 2"/>
          <p:cNvSpPr>
            <a:spLocks noGrp="1"/>
          </p:cNvSpPr>
          <p:nvPr>
            <p:ph idx="1"/>
          </p:nvPr>
        </p:nvSpPr>
        <p:spPr>
          <a:xfrm>
            <a:off x="611293" y="1794380"/>
            <a:ext cx="10969414" cy="4452091"/>
          </a:xfrm>
        </p:spPr>
        <p:txBody>
          <a:bodyPr>
            <a:normAutofit/>
          </a:bodyPr>
          <a:lstStyle/>
          <a:p>
            <a:r>
              <a:rPr lang="en-US" sz="2932" dirty="0"/>
              <a:t>Result of one of the 6 Working Groups created by the International Medical Device Regulatory Forum (IMDRF)</a:t>
            </a:r>
          </a:p>
          <a:p>
            <a:r>
              <a:rPr lang="en-US" sz="2932" dirty="0"/>
              <a:t>Global approach to auditing and monitoring the manufacturing of medical devices to ensure safe medical devices</a:t>
            </a:r>
          </a:p>
          <a:p>
            <a:r>
              <a:rPr lang="en-US" sz="2932" dirty="0"/>
              <a:t>An international coalition to quickly pilot the program</a:t>
            </a:r>
          </a:p>
          <a:p>
            <a:r>
              <a:rPr lang="en-US" sz="2932" dirty="0"/>
              <a:t>Objective: </a:t>
            </a:r>
          </a:p>
          <a:p>
            <a:pPr lvl="1"/>
            <a:r>
              <a:rPr lang="en-US" sz="2932" dirty="0"/>
              <a:t>to jointly leverage regulatory resources to manage an efficient, effective, and sustainable single audit program focused on the oversight of medical device manufacturers.</a:t>
            </a:r>
            <a:r>
              <a:rPr lang="en-US" sz="2932" dirty="0">
                <a:solidFill>
                  <a:schemeClr val="tx1">
                    <a:lumMod val="65000"/>
                    <a:lumOff val="35000"/>
                  </a:schemeClr>
                </a:solidFill>
              </a:rPr>
              <a:t> </a:t>
            </a:r>
          </a:p>
        </p:txBody>
      </p:sp>
      <p:sp>
        <p:nvSpPr>
          <p:cNvPr id="4" name="Text Placeholder 4"/>
          <p:cNvSpPr txBox="1">
            <a:spLocks/>
          </p:cNvSpPr>
          <p:nvPr/>
        </p:nvSpPr>
        <p:spPr>
          <a:xfrm>
            <a:off x="465923" y="1177741"/>
            <a:ext cx="11260154" cy="423203"/>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199" b="1" dirty="0">
                <a:solidFill>
                  <a:schemeClr val="tx2"/>
                </a:solidFill>
              </a:rPr>
              <a:t>History</a:t>
            </a:r>
          </a:p>
        </p:txBody>
      </p:sp>
    </p:spTree>
    <p:extLst>
      <p:ext uri="{BB962C8B-B14F-4D97-AF65-F5344CB8AC3E}">
        <p14:creationId xmlns:p14="http://schemas.microsoft.com/office/powerpoint/2010/main" val="360031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MDSAP</a:t>
            </a:r>
          </a:p>
        </p:txBody>
      </p:sp>
      <p:sp>
        <p:nvSpPr>
          <p:cNvPr id="3" name="Content Placeholder 2"/>
          <p:cNvSpPr>
            <a:spLocks noGrp="1"/>
          </p:cNvSpPr>
          <p:nvPr>
            <p:ph idx="1"/>
          </p:nvPr>
        </p:nvSpPr>
        <p:spPr/>
        <p:txBody>
          <a:bodyPr>
            <a:normAutofit/>
          </a:bodyPr>
          <a:lstStyle/>
          <a:p>
            <a:endParaRPr lang="en-US" sz="1466" dirty="0"/>
          </a:p>
          <a:p>
            <a:r>
              <a:rPr lang="en-US" sz="3199" dirty="0"/>
              <a:t>Develop, manage, and oversee a single audit program that will allow a single regulatory audit to satisfy the needs of multiple regulatory jurisdictions</a:t>
            </a:r>
          </a:p>
          <a:p>
            <a:r>
              <a:rPr lang="en-US" sz="3199" dirty="0"/>
              <a:t>To promote greater alignment of regulatory approaches and technical requirements</a:t>
            </a:r>
          </a:p>
          <a:p>
            <a:r>
              <a:rPr lang="en-US" sz="3199" dirty="0"/>
              <a:t>To promote consistency, predictability, and transparency of regulatory programs</a:t>
            </a:r>
          </a:p>
          <a:p>
            <a:endParaRPr lang="en-US" dirty="0"/>
          </a:p>
        </p:txBody>
      </p:sp>
      <p:sp>
        <p:nvSpPr>
          <p:cNvPr id="4" name="Text Placeholder 4"/>
          <p:cNvSpPr txBox="1">
            <a:spLocks/>
          </p:cNvSpPr>
          <p:nvPr/>
        </p:nvSpPr>
        <p:spPr>
          <a:xfrm>
            <a:off x="465923" y="1413875"/>
            <a:ext cx="11260154" cy="411750"/>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66" b="1" dirty="0">
                <a:solidFill>
                  <a:schemeClr val="tx2"/>
                </a:solidFill>
              </a:rPr>
              <a:t>Program Objectives</a:t>
            </a:r>
          </a:p>
        </p:txBody>
      </p:sp>
    </p:spTree>
    <p:extLst>
      <p:ext uri="{BB962C8B-B14F-4D97-AF65-F5344CB8AC3E}">
        <p14:creationId xmlns:p14="http://schemas.microsoft.com/office/powerpoint/2010/main" val="3337841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32" dirty="0"/>
              <a:t>MSDAP</a:t>
            </a:r>
          </a:p>
        </p:txBody>
      </p:sp>
      <p:sp>
        <p:nvSpPr>
          <p:cNvPr id="3" name="Content Placeholder 2"/>
          <p:cNvSpPr>
            <a:spLocks noGrp="1"/>
          </p:cNvSpPr>
          <p:nvPr>
            <p:ph idx="1"/>
          </p:nvPr>
        </p:nvSpPr>
        <p:spPr>
          <a:xfrm>
            <a:off x="611293" y="2099086"/>
            <a:ext cx="10969414" cy="4026775"/>
          </a:xfrm>
        </p:spPr>
        <p:txBody>
          <a:bodyPr/>
          <a:lstStyle/>
          <a:p>
            <a:r>
              <a:rPr lang="en-US" sz="3199" dirty="0"/>
              <a:t>No additional requirements for manufacturers</a:t>
            </a:r>
          </a:p>
          <a:p>
            <a:r>
              <a:rPr lang="en-US" sz="3199" dirty="0"/>
              <a:t>Single audit optimizes time and resources</a:t>
            </a:r>
          </a:p>
          <a:p>
            <a:r>
              <a:rPr lang="en-US" sz="3199" dirty="0"/>
              <a:t>Routine audits are scheduled/planned with AO</a:t>
            </a:r>
          </a:p>
          <a:p>
            <a:r>
              <a:rPr lang="en-US" sz="3199" dirty="0"/>
              <a:t>Expected to improve predictability</a:t>
            </a:r>
          </a:p>
          <a:p>
            <a:r>
              <a:rPr lang="en-US" sz="3199" dirty="0"/>
              <a:t>Expected to add additional Regulatory Authorities</a:t>
            </a:r>
          </a:p>
        </p:txBody>
      </p:sp>
      <p:sp>
        <p:nvSpPr>
          <p:cNvPr id="5" name="Text Placeholder 4"/>
          <p:cNvSpPr txBox="1">
            <a:spLocks/>
          </p:cNvSpPr>
          <p:nvPr/>
        </p:nvSpPr>
        <p:spPr>
          <a:xfrm>
            <a:off x="465923" y="1298684"/>
            <a:ext cx="11260154" cy="457059"/>
          </a:xfrm>
          <a:prstGeom prst="rect">
            <a:avLst/>
          </a:prstGeom>
        </p:spPr>
        <p:txBody>
          <a:bodyPr/>
          <a:lstStyle>
            <a:lvl1pPr marL="228600" indent="-228600" algn="l" defTabSz="914400" rtl="0" eaLnBrk="1" latinLnBrk="0" hangingPunct="1">
              <a:lnSpc>
                <a:spcPct val="90000"/>
              </a:lnSpc>
              <a:spcBef>
                <a:spcPts val="1000"/>
              </a:spcBef>
              <a:buClr>
                <a:schemeClr val="tx2"/>
              </a:buClr>
              <a:buSzPct val="104000"/>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Tahoma" pitchFamily="34" charset="0"/>
              <a:buChar char="̵"/>
              <a:defRPr sz="11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Tahoma"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66" b="1" dirty="0">
                <a:solidFill>
                  <a:schemeClr val="tx2"/>
                </a:solidFill>
              </a:rPr>
              <a:t>Manufacturer Benefits</a:t>
            </a:r>
          </a:p>
        </p:txBody>
      </p:sp>
    </p:spTree>
    <p:extLst>
      <p:ext uri="{BB962C8B-B14F-4D97-AF65-F5344CB8AC3E}">
        <p14:creationId xmlns:p14="http://schemas.microsoft.com/office/powerpoint/2010/main" val="155621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MDSAP Program Status</a:t>
            </a:r>
          </a:p>
        </p:txBody>
      </p:sp>
      <p:sp>
        <p:nvSpPr>
          <p:cNvPr id="6" name="Text Placeholder 5"/>
          <p:cNvSpPr>
            <a:spLocks noGrp="1"/>
          </p:cNvSpPr>
          <p:nvPr>
            <p:ph type="body" sz="quarter" idx="14"/>
          </p:nvPr>
        </p:nvSpPr>
        <p:spPr>
          <a:xfrm>
            <a:off x="452592" y="1388105"/>
            <a:ext cx="11260154" cy="4401308"/>
          </a:xfrm>
        </p:spPr>
        <p:txBody>
          <a:bodyPr/>
          <a:lstStyle/>
          <a:p>
            <a:r>
              <a:rPr lang="en-GB" dirty="0"/>
              <a:t>Use of outputs of MDSAP audits</a:t>
            </a:r>
            <a:endParaRPr lang="en-GB" sz="1599" dirty="0"/>
          </a:p>
          <a:p>
            <a:pPr marL="380876" indent="-380876">
              <a:buFont typeface="Arial" pitchFamily="34" charset="0"/>
              <a:buChar char="•"/>
            </a:pPr>
            <a:endParaRPr lang="en-GB" dirty="0"/>
          </a:p>
        </p:txBody>
      </p:sp>
      <p:sp>
        <p:nvSpPr>
          <p:cNvPr id="8" name="Footer Placeholder 2"/>
          <p:cNvSpPr>
            <a:spLocks noGrp="1"/>
          </p:cNvSpPr>
          <p:nvPr>
            <p:ph type="ftr" sz="quarter" idx="4294967295"/>
          </p:nvPr>
        </p:nvSpPr>
        <p:spPr>
          <a:xfrm>
            <a:off x="1092600" y="6248197"/>
            <a:ext cx="4113530" cy="213717"/>
          </a:xfrm>
          <a:prstGeom prst="rect">
            <a:avLst/>
          </a:prstGeom>
        </p:spPr>
        <p:txBody>
          <a:bodyPr/>
          <a:lstStyle/>
          <a:p>
            <a:r>
              <a:rPr lang="en-GB" sz="800" dirty="0"/>
              <a:t>Copyright © 2016 BSI. All rights reserved.</a:t>
            </a:r>
          </a:p>
        </p:txBody>
      </p:sp>
      <p:graphicFrame>
        <p:nvGraphicFramePr>
          <p:cNvPr id="3" name="Table 2"/>
          <p:cNvGraphicFramePr>
            <a:graphicFrameLocks noGrp="1"/>
          </p:cNvGraphicFramePr>
          <p:nvPr>
            <p:extLst/>
          </p:nvPr>
        </p:nvGraphicFramePr>
        <p:xfrm>
          <a:off x="272730" y="1753117"/>
          <a:ext cx="11629610" cy="4711547"/>
        </p:xfrm>
        <a:graphic>
          <a:graphicData uri="http://schemas.openxmlformats.org/drawingml/2006/table">
            <a:tbl>
              <a:tblPr firstRow="1" bandRow="1">
                <a:tableStyleId>{5C22544A-7EE6-4342-B048-85BDC9FD1C3A}</a:tableStyleId>
              </a:tblPr>
              <a:tblGrid>
                <a:gridCol w="2325922">
                  <a:extLst>
                    <a:ext uri="{9D8B030D-6E8A-4147-A177-3AD203B41FA5}">
                      <a16:colId xmlns:a16="http://schemas.microsoft.com/office/drawing/2014/main" val="20000"/>
                    </a:ext>
                  </a:extLst>
                </a:gridCol>
                <a:gridCol w="2325922">
                  <a:extLst>
                    <a:ext uri="{9D8B030D-6E8A-4147-A177-3AD203B41FA5}">
                      <a16:colId xmlns:a16="http://schemas.microsoft.com/office/drawing/2014/main" val="20001"/>
                    </a:ext>
                  </a:extLst>
                </a:gridCol>
                <a:gridCol w="2325922">
                  <a:extLst>
                    <a:ext uri="{9D8B030D-6E8A-4147-A177-3AD203B41FA5}">
                      <a16:colId xmlns:a16="http://schemas.microsoft.com/office/drawing/2014/main" val="20002"/>
                    </a:ext>
                  </a:extLst>
                </a:gridCol>
                <a:gridCol w="2325922">
                  <a:extLst>
                    <a:ext uri="{9D8B030D-6E8A-4147-A177-3AD203B41FA5}">
                      <a16:colId xmlns:a16="http://schemas.microsoft.com/office/drawing/2014/main" val="20003"/>
                    </a:ext>
                  </a:extLst>
                </a:gridCol>
                <a:gridCol w="2325922">
                  <a:extLst>
                    <a:ext uri="{9D8B030D-6E8A-4147-A177-3AD203B41FA5}">
                      <a16:colId xmlns:a16="http://schemas.microsoft.com/office/drawing/2014/main" val="20004"/>
                    </a:ext>
                  </a:extLst>
                </a:gridCol>
              </a:tblGrid>
              <a:tr h="446902">
                <a:tc>
                  <a:txBody>
                    <a:bodyPr/>
                    <a:lstStyle/>
                    <a:p>
                      <a:r>
                        <a:rPr lang="en-US" sz="2100" dirty="0"/>
                        <a:t>Australia</a:t>
                      </a:r>
                    </a:p>
                  </a:txBody>
                  <a:tcPr marL="121882" marR="121882" marT="60941" marB="60941"/>
                </a:tc>
                <a:tc>
                  <a:txBody>
                    <a:bodyPr/>
                    <a:lstStyle/>
                    <a:p>
                      <a:r>
                        <a:rPr lang="en-US" sz="2100" dirty="0"/>
                        <a:t>Brazil</a:t>
                      </a:r>
                    </a:p>
                  </a:txBody>
                  <a:tcPr marL="121882" marR="121882" marT="60941" marB="60941"/>
                </a:tc>
                <a:tc>
                  <a:txBody>
                    <a:bodyPr/>
                    <a:lstStyle/>
                    <a:p>
                      <a:r>
                        <a:rPr lang="en-US" sz="2100" dirty="0"/>
                        <a:t>Canada</a:t>
                      </a:r>
                    </a:p>
                  </a:txBody>
                  <a:tcPr marL="121882" marR="121882" marT="60941" marB="60941"/>
                </a:tc>
                <a:tc>
                  <a:txBody>
                    <a:bodyPr/>
                    <a:lstStyle/>
                    <a:p>
                      <a:r>
                        <a:rPr lang="en-US" sz="2100" dirty="0"/>
                        <a:t>Japan</a:t>
                      </a:r>
                    </a:p>
                  </a:txBody>
                  <a:tcPr marL="121882" marR="121882" marT="60941" marB="60941"/>
                </a:tc>
                <a:tc>
                  <a:txBody>
                    <a:bodyPr/>
                    <a:lstStyle/>
                    <a:p>
                      <a:r>
                        <a:rPr lang="en-US" sz="2100" dirty="0"/>
                        <a:t>USA</a:t>
                      </a:r>
                    </a:p>
                  </a:txBody>
                  <a:tcPr marL="121882" marR="121882" marT="60941" marB="60941"/>
                </a:tc>
                <a:extLst>
                  <a:ext uri="{0D108BD9-81ED-4DB2-BD59-A6C34878D82A}">
                    <a16:rowId xmlns:a16="http://schemas.microsoft.com/office/drawing/2014/main" val="10000"/>
                  </a:ext>
                </a:extLst>
              </a:tr>
              <a:tr h="1828236">
                <a:tc>
                  <a:txBody>
                    <a:bodyPr/>
                    <a:lstStyle/>
                    <a:p>
                      <a:r>
                        <a:rPr lang="en-US" sz="1600" dirty="0"/>
                        <a:t>Use as part of evidence to</a:t>
                      </a:r>
                      <a:r>
                        <a:rPr lang="en-US" sz="1600" baseline="0" dirty="0"/>
                        <a:t> assess compliance with MD market authorization requirements</a:t>
                      </a:r>
                      <a:endParaRPr lang="en-US" sz="1600" dirty="0"/>
                    </a:p>
                  </a:txBody>
                  <a:tcPr marL="121882" marR="121882" marT="60941" marB="60941"/>
                </a:tc>
                <a:tc>
                  <a:txBody>
                    <a:bodyPr/>
                    <a:lstStyle/>
                    <a:p>
                      <a:r>
                        <a:rPr lang="en-US" sz="1600" dirty="0"/>
                        <a:t>Input for ANVISA’s premarket and post-market assessment procedures</a:t>
                      </a:r>
                    </a:p>
                  </a:txBody>
                  <a:tcPr marL="121882" marR="121882" marT="60941" marB="60941"/>
                </a:tc>
                <a:tc>
                  <a:txBody>
                    <a:bodyPr/>
                    <a:lstStyle/>
                    <a:p>
                      <a:r>
                        <a:rPr lang="en-US" sz="1600" dirty="0"/>
                        <a:t>Concurrent with</a:t>
                      </a:r>
                      <a:r>
                        <a:rPr lang="en-US" sz="1600" baseline="0" dirty="0"/>
                        <a:t> CMDCAS until ends in late Dec 2018</a:t>
                      </a:r>
                      <a:endParaRPr lang="en-US" sz="1600" dirty="0"/>
                    </a:p>
                  </a:txBody>
                  <a:tcPr marL="121882" marR="121882" marT="60941" marB="60941"/>
                </a:tc>
                <a:tc>
                  <a:txBody>
                    <a:bodyPr/>
                    <a:lstStyle/>
                    <a:p>
                      <a:r>
                        <a:rPr lang="en-US" sz="1600" dirty="0">
                          <a:solidFill>
                            <a:schemeClr val="tx1"/>
                          </a:solidFill>
                        </a:rPr>
                        <a:t>Report might be utilized for a desk review for class 2,3,4</a:t>
                      </a:r>
                      <a:r>
                        <a:rPr lang="en-US" sz="1600" baseline="0" dirty="0">
                          <a:solidFill>
                            <a:schemeClr val="tx1"/>
                          </a:solidFill>
                        </a:rPr>
                        <a:t> </a:t>
                      </a:r>
                      <a:r>
                        <a:rPr lang="en-US" sz="1600" dirty="0">
                          <a:solidFill>
                            <a:schemeClr val="tx1"/>
                          </a:solidFill>
                        </a:rPr>
                        <a:t>in</a:t>
                      </a:r>
                      <a:r>
                        <a:rPr lang="en-US" sz="1600" baseline="0" dirty="0">
                          <a:solidFill>
                            <a:schemeClr val="tx1"/>
                          </a:solidFill>
                        </a:rPr>
                        <a:t> lieu</a:t>
                      </a:r>
                      <a:r>
                        <a:rPr lang="en-US" sz="1600" dirty="0">
                          <a:solidFill>
                            <a:schemeClr val="tx1"/>
                          </a:solidFill>
                        </a:rPr>
                        <a:t> of a premarket inspection performed by PMDA or registered certification bodies in Japan</a:t>
                      </a:r>
                    </a:p>
                  </a:txBody>
                  <a:tcPr marL="121882" marR="121882" marT="60941" marB="60941"/>
                </a:tc>
                <a:tc>
                  <a:txBody>
                    <a:bodyPr/>
                    <a:lstStyle/>
                    <a:p>
                      <a:r>
                        <a:rPr lang="en-US" sz="1600" dirty="0"/>
                        <a:t>Substitute for </a:t>
                      </a:r>
                      <a:r>
                        <a:rPr lang="en-US" sz="1600" b="1" u="sng" dirty="0"/>
                        <a:t>Routine</a:t>
                      </a:r>
                      <a:r>
                        <a:rPr lang="en-US" sz="1600" dirty="0"/>
                        <a:t> Inspections only.</a:t>
                      </a:r>
                    </a:p>
                    <a:p>
                      <a:r>
                        <a:rPr lang="en-US" sz="1600" dirty="0"/>
                        <a:t>Not for PMA, “For Cause” or “Compliance Follow-up”</a:t>
                      </a:r>
                    </a:p>
                  </a:txBody>
                  <a:tcPr marL="121882" marR="121882" marT="60941" marB="60941"/>
                </a:tc>
                <a:extLst>
                  <a:ext uri="{0D108BD9-81ED-4DB2-BD59-A6C34878D82A}">
                    <a16:rowId xmlns:a16="http://schemas.microsoft.com/office/drawing/2014/main" val="10001"/>
                  </a:ext>
                </a:extLst>
              </a:tr>
              <a:tr h="1048783">
                <a:tc>
                  <a:txBody>
                    <a:bodyPr/>
                    <a:lstStyle/>
                    <a:p>
                      <a:endParaRPr lang="en-US" sz="1600" dirty="0"/>
                    </a:p>
                  </a:txBody>
                  <a:tcPr marL="121882" marR="121882" marT="60941" marB="60941"/>
                </a:tc>
                <a:tc>
                  <a:txBody>
                    <a:bodyPr/>
                    <a:lstStyle/>
                    <a:p>
                      <a:pPr marL="0" algn="l" defTabSz="914400" rtl="0" eaLnBrk="1" latinLnBrk="0" hangingPunct="1"/>
                      <a:r>
                        <a:rPr lang="en-US" sz="1600" kern="1200" dirty="0">
                          <a:solidFill>
                            <a:schemeClr val="dk1"/>
                          </a:solidFill>
                          <a:latin typeface="+mn-lt"/>
                          <a:ea typeface="+mn-ea"/>
                          <a:cs typeface="+mn-cs"/>
                        </a:rPr>
                        <a:t>Audits in lieu of ANVISA inspection to grant GMP certs for class</a:t>
                      </a:r>
                      <a:r>
                        <a:rPr lang="en-US" sz="1600" kern="1200" baseline="0" dirty="0">
                          <a:solidFill>
                            <a:schemeClr val="dk1"/>
                          </a:solidFill>
                          <a:latin typeface="+mn-lt"/>
                          <a:ea typeface="+mn-ea"/>
                          <a:cs typeface="+mn-cs"/>
                        </a:rPr>
                        <a:t> 3,4</a:t>
                      </a:r>
                      <a:endParaRPr lang="en-US" sz="1600" kern="1200" dirty="0">
                        <a:solidFill>
                          <a:schemeClr val="dk1"/>
                        </a:solidFill>
                        <a:latin typeface="+mn-lt"/>
                        <a:ea typeface="+mn-ea"/>
                        <a:cs typeface="+mn-cs"/>
                      </a:endParaRPr>
                    </a:p>
                  </a:txBody>
                  <a:tcPr marL="121882" marR="121882" marT="60941" marB="60941"/>
                </a:tc>
                <a:tc>
                  <a:txBody>
                    <a:bodyPr/>
                    <a:lstStyle/>
                    <a:p>
                      <a:r>
                        <a:rPr lang="en-US" sz="1600" dirty="0"/>
                        <a:t>Use of certificate for obtaining/maintaining</a:t>
                      </a:r>
                      <a:r>
                        <a:rPr lang="en-US" sz="1600" baseline="0" dirty="0"/>
                        <a:t> a Class 2,3,4 device license</a:t>
                      </a:r>
                      <a:endParaRPr lang="en-US" sz="1600" dirty="0"/>
                    </a:p>
                  </a:txBody>
                  <a:tcPr marL="121882" marR="121882" marT="60941" marB="60941"/>
                </a:tc>
                <a:tc>
                  <a:txBody>
                    <a:bodyPr/>
                    <a:lstStyle/>
                    <a:p>
                      <a:r>
                        <a:rPr lang="en-US" sz="1600" dirty="0">
                          <a:solidFill>
                            <a:schemeClr val="tx1"/>
                          </a:solidFill>
                        </a:rPr>
                        <a:t>report might also be utilized for periodic post market inspections</a:t>
                      </a:r>
                    </a:p>
                  </a:txBody>
                  <a:tcPr marL="121882" marR="121882" marT="60941" marB="60941"/>
                </a:tc>
                <a:tc>
                  <a:txBody>
                    <a:bodyPr/>
                    <a:lstStyle/>
                    <a:p>
                      <a:r>
                        <a:rPr lang="en-US" sz="1600" dirty="0"/>
                        <a:t>Report review with scrutiny on significance of findings</a:t>
                      </a:r>
                    </a:p>
                  </a:txBody>
                  <a:tcPr marL="121882" marR="121882" marT="60941" marB="60941"/>
                </a:tc>
                <a:extLst>
                  <a:ext uri="{0D108BD9-81ED-4DB2-BD59-A6C34878D82A}">
                    <a16:rowId xmlns:a16="http://schemas.microsoft.com/office/drawing/2014/main" val="10002"/>
                  </a:ext>
                </a:extLst>
              </a:tr>
              <a:tr h="1387100">
                <a:tc>
                  <a:txBody>
                    <a:bodyPr/>
                    <a:lstStyle/>
                    <a:p>
                      <a:endParaRPr lang="en-US" sz="1600" dirty="0"/>
                    </a:p>
                  </a:txBody>
                  <a:tcPr marL="121882" marR="121882" marT="60941" marB="60941"/>
                </a:tc>
                <a:tc>
                  <a:txBody>
                    <a:bodyPr/>
                    <a:lstStyle/>
                    <a:p>
                      <a:r>
                        <a:rPr lang="en-US" sz="1600" dirty="0"/>
                        <a:t>For renewal of ANVISA’s GMP certs bi-annually</a:t>
                      </a:r>
                    </a:p>
                  </a:txBody>
                  <a:tcPr marL="121882" marR="121882" marT="60941" marB="60941"/>
                </a:tc>
                <a:tc>
                  <a:txBody>
                    <a:bodyPr/>
                    <a:lstStyle/>
                    <a:p>
                      <a:r>
                        <a:rPr lang="en-US" sz="1600" kern="1200" dirty="0">
                          <a:solidFill>
                            <a:schemeClr val="dk1"/>
                          </a:solidFill>
                          <a:latin typeface="+mn-lt"/>
                          <a:ea typeface="+mn-ea"/>
                          <a:cs typeface="+mn-cs"/>
                        </a:rPr>
                        <a:t>From January 2019, Health Canada will only accept MDSAP certificates</a:t>
                      </a:r>
                    </a:p>
                  </a:txBody>
                  <a:tcPr marL="121882" marR="121882" marT="60941" marB="609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Reports will be used in review of on-site inspection for eligible sites so as to obtain a</a:t>
                      </a:r>
                      <a:r>
                        <a:rPr lang="en-US" sz="1600" baseline="0" dirty="0"/>
                        <a:t> QMS certificate</a:t>
                      </a:r>
                      <a:endParaRPr lang="en-US" sz="1600" dirty="0"/>
                    </a:p>
                  </a:txBody>
                  <a:tcPr marL="121882" marR="121882" marT="60941" marB="60941"/>
                </a:tc>
                <a:tc>
                  <a:txBody>
                    <a:bodyPr/>
                    <a:lstStyle/>
                    <a:p>
                      <a:r>
                        <a:rPr lang="en-US" sz="1600" dirty="0"/>
                        <a:t>May</a:t>
                      </a:r>
                      <a:r>
                        <a:rPr lang="en-US" sz="1600" baseline="0" dirty="0"/>
                        <a:t> use Warning Letters if conclusion of imminent/unreasonable risk to public health</a:t>
                      </a:r>
                      <a:endParaRPr lang="en-US" sz="1600" dirty="0"/>
                    </a:p>
                  </a:txBody>
                  <a:tcPr marL="121882" marR="121882" marT="60941" marB="60941"/>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3260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94" y="1625601"/>
            <a:ext cx="7274371" cy="1522713"/>
          </a:xfrm>
        </p:spPr>
        <p:txBody>
          <a:bodyPr>
            <a:normAutofit fontScale="90000"/>
          </a:bodyPr>
          <a:lstStyle/>
          <a:p>
            <a:r>
              <a:rPr lang="en-GB" sz="4132" dirty="0"/>
              <a:t>How MDSAP works</a:t>
            </a:r>
            <a:br>
              <a:rPr lang="en-GB" sz="4265" dirty="0"/>
            </a:br>
            <a:br>
              <a:rPr lang="en-GB" sz="4265" dirty="0"/>
            </a:br>
            <a:endParaRPr lang="en-GB" sz="4132" dirty="0"/>
          </a:p>
        </p:txBody>
      </p:sp>
    </p:spTree>
    <p:extLst>
      <p:ext uri="{BB962C8B-B14F-4D97-AF65-F5344CB8AC3E}">
        <p14:creationId xmlns:p14="http://schemas.microsoft.com/office/powerpoint/2010/main" val="1361533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93" y="416700"/>
            <a:ext cx="10969414" cy="480484"/>
          </a:xfrm>
        </p:spPr>
        <p:txBody>
          <a:bodyPr>
            <a:normAutofit fontScale="90000"/>
          </a:bodyPr>
          <a:lstStyle/>
          <a:p>
            <a:r>
              <a:rPr lang="en-US" sz="3732" dirty="0"/>
              <a:t>MDSAP Structure</a:t>
            </a:r>
            <a:br>
              <a:rPr lang="en-US" sz="3732" dirty="0"/>
            </a:br>
            <a:endParaRPr lang="en-US" sz="3732" dirty="0"/>
          </a:p>
        </p:txBody>
      </p:sp>
      <p:graphicFrame>
        <p:nvGraphicFramePr>
          <p:cNvPr id="5" name="Content Placeholder 4"/>
          <p:cNvGraphicFramePr>
            <a:graphicFrameLocks noGrp="1"/>
          </p:cNvGraphicFramePr>
          <p:nvPr>
            <p:ph idx="1"/>
          </p:nvPr>
        </p:nvGraphicFramePr>
        <p:xfrm>
          <a:off x="611293" y="1397000"/>
          <a:ext cx="10969414" cy="47286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Down Arrow 5"/>
          <p:cNvSpPr/>
          <p:nvPr/>
        </p:nvSpPr>
        <p:spPr>
          <a:xfrm rot="10800000">
            <a:off x="9855353" y="2669890"/>
            <a:ext cx="694266" cy="1406062"/>
          </a:xfrm>
          <a:prstGeom prst="downArrow">
            <a:avLst>
              <a:gd name="adj1" fmla="val 50000"/>
              <a:gd name="adj2" fmla="val 64706"/>
            </a:avLst>
          </a:prstGeom>
          <a:scene3d>
            <a:camera prst="orthographicFront"/>
            <a:lightRig rig="threePt" dir="t"/>
          </a:scene3d>
          <a:sp3d contourW="12700">
            <a:contourClr>
              <a:schemeClr val="accent1"/>
            </a:contourClr>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a:p>
        </p:txBody>
      </p:sp>
      <p:sp>
        <p:nvSpPr>
          <p:cNvPr id="7" name="Up-Down Arrow 6"/>
          <p:cNvSpPr/>
          <p:nvPr/>
        </p:nvSpPr>
        <p:spPr>
          <a:xfrm rot="10800000">
            <a:off x="8432079" y="4374776"/>
            <a:ext cx="800601" cy="1135530"/>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a:p>
        </p:txBody>
      </p:sp>
    </p:spTree>
    <p:extLst>
      <p:ext uri="{BB962C8B-B14F-4D97-AF65-F5344CB8AC3E}">
        <p14:creationId xmlns:p14="http://schemas.microsoft.com/office/powerpoint/2010/main" val="1606926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1581</Words>
  <Application>Microsoft Office PowerPoint</Application>
  <PresentationFormat>Widescreen</PresentationFormat>
  <Paragraphs>319</Paragraphs>
  <Slides>22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MS Mincho</vt:lpstr>
      <vt:lpstr>Arial</vt:lpstr>
      <vt:lpstr>Calibri</vt:lpstr>
      <vt:lpstr>Calibri Light</vt:lpstr>
      <vt:lpstr>Tahoma</vt:lpstr>
      <vt:lpstr>Times New Roman</vt:lpstr>
      <vt:lpstr>Office Theme</vt:lpstr>
      <vt:lpstr>PowerPoint Presentation</vt:lpstr>
      <vt:lpstr>What is   </vt:lpstr>
      <vt:lpstr>MDSAP Update</vt:lpstr>
      <vt:lpstr>Medical Device Single Audit Program (MDSAP)</vt:lpstr>
      <vt:lpstr>MDSAP</vt:lpstr>
      <vt:lpstr>MSDAP</vt:lpstr>
      <vt:lpstr>MDSAP Program Status</vt:lpstr>
      <vt:lpstr>How MDSAP works  </vt:lpstr>
      <vt:lpstr>MDSAP Structure </vt:lpstr>
      <vt:lpstr>MDSAP</vt:lpstr>
      <vt:lpstr>MDSAP</vt:lpstr>
      <vt:lpstr>Regulations in addition to ISO 13485</vt:lpstr>
      <vt:lpstr>MDSAP Audit Sequence</vt:lpstr>
      <vt:lpstr>MDSAP Audit Process Sequence and Estimated Durations</vt:lpstr>
      <vt:lpstr>MDSAP Audit Time Calculations     SAMPLE</vt:lpstr>
      <vt:lpstr>MDSAP Audit Program</vt:lpstr>
      <vt:lpstr>MDSAP</vt:lpstr>
      <vt:lpstr>MDSAP Nonconformity - Initial Grading Matrix</vt:lpstr>
      <vt:lpstr>MDSAP Nonconformity - Escalation Rules</vt:lpstr>
      <vt:lpstr>MDSAP Nonconformity Grading - Final</vt:lpstr>
      <vt:lpstr>MDSAP Program Update</vt:lpstr>
      <vt:lpstr>MDSAP Program Update</vt:lpstr>
    </vt:vector>
  </TitlesOfParts>
  <Company>British Standards Institution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Jayanth Katta</dc:creator>
  <cp:lastModifiedBy>Damon Williams</cp:lastModifiedBy>
  <cp:revision>35</cp:revision>
  <dcterms:created xsi:type="dcterms:W3CDTF">2017-06-09T09:23:05Z</dcterms:created>
  <dcterms:modified xsi:type="dcterms:W3CDTF">2019-07-02T14:24:38Z</dcterms:modified>
</cp:coreProperties>
</file>