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CC00"/>
    <a:srgbClr val="F9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84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152FD-1429-4A5C-A826-CD29A639D5B8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6F2F1-2B2E-4AAA-B553-E362F0BC10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60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0C484-1DD6-4ABA-8289-D6619600AA61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698625" y="792163"/>
            <a:ext cx="4265613" cy="3198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754763"/>
            <a:ext cx="5857007" cy="3590928"/>
          </a:xfrm>
          <a:noFill/>
        </p:spPr>
        <p:txBody>
          <a:bodyPr wrap="square" lIns="134101" tIns="66242" rIns="134101" bIns="6624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Big Picture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Target the impact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Audit trail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Documentation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Auto-inspections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Right the first time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6956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8610-35FF-4C04-894F-EA12D0AEF41C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4181-BA6F-4FA6-B606-25AD5DD5D3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8610-35FF-4C04-894F-EA12D0AEF41C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4181-BA6F-4FA6-B606-25AD5DD5D3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8610-35FF-4C04-894F-EA12D0AEF41C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4181-BA6F-4FA6-B606-25AD5DD5D3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8610-35FF-4C04-894F-EA12D0AEF41C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4181-BA6F-4FA6-B606-25AD5DD5D3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8610-35FF-4C04-894F-EA12D0AEF41C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4181-BA6F-4FA6-B606-25AD5DD5D3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8610-35FF-4C04-894F-EA12D0AEF41C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4181-BA6F-4FA6-B606-25AD5DD5D3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8610-35FF-4C04-894F-EA12D0AEF41C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4181-BA6F-4FA6-B606-25AD5DD5D3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8610-35FF-4C04-894F-EA12D0AEF41C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4181-BA6F-4FA6-B606-25AD5DD5D3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8610-35FF-4C04-894F-EA12D0AEF41C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4181-BA6F-4FA6-B606-25AD5DD5D3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8610-35FF-4C04-894F-EA12D0AEF41C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4181-BA6F-4FA6-B606-25AD5DD5D3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8610-35FF-4C04-894F-EA12D0AEF41C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4181-BA6F-4FA6-B606-25AD5DD5D3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98610-35FF-4C04-894F-EA12D0AEF41C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74181-BA6F-4FA6-B606-25AD5DD5D32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2204864"/>
            <a:ext cx="5384482" cy="20313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MEDICAL DEVICES </a:t>
            </a:r>
          </a:p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FDA CDRH</a:t>
            </a:r>
          </a:p>
          <a:p>
            <a:pPr algn="ctr"/>
            <a:r>
              <a:rPr lang="en-GB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Dr.</a:t>
            </a:r>
            <a:r>
              <a:rPr lang="en-GB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K. Powell-Evans</a:t>
            </a:r>
            <a:endParaRPr lang="en-GB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6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563888" y="1382711"/>
            <a:ext cx="2365434" cy="8175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5" name="Rectangle 364"/>
          <p:cNvSpPr/>
          <p:nvPr/>
        </p:nvSpPr>
        <p:spPr>
          <a:xfrm>
            <a:off x="2214546" y="3500438"/>
            <a:ext cx="2500298" cy="1285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3" name="Rectangle 272"/>
          <p:cNvSpPr/>
          <p:nvPr/>
        </p:nvSpPr>
        <p:spPr>
          <a:xfrm>
            <a:off x="8215338" y="3500438"/>
            <a:ext cx="928662" cy="3357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6" name="Straight Connector 295"/>
          <p:cNvCxnSpPr>
            <a:stCxn id="264" idx="2"/>
            <a:endCxn id="262" idx="0"/>
          </p:cNvCxnSpPr>
          <p:nvPr/>
        </p:nvCxnSpPr>
        <p:spPr>
          <a:xfrm rot="5400000">
            <a:off x="7619233" y="5500687"/>
            <a:ext cx="2057400" cy="1588"/>
          </a:xfrm>
          <a:prstGeom prst="line">
            <a:avLst/>
          </a:prstGeom>
          <a:ln w="285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Rectangle 8"/>
          <p:cNvSpPr>
            <a:spLocks noChangeArrowheads="1"/>
          </p:cNvSpPr>
          <p:nvPr/>
        </p:nvSpPr>
        <p:spPr bwMode="auto">
          <a:xfrm>
            <a:off x="0" y="2714620"/>
            <a:ext cx="9144000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28687" name="Rectangle 14"/>
          <p:cNvSpPr>
            <a:spLocks noChangeArrowheads="1"/>
          </p:cNvSpPr>
          <p:nvPr/>
        </p:nvSpPr>
        <p:spPr bwMode="auto">
          <a:xfrm>
            <a:off x="6804025" y="188913"/>
            <a:ext cx="1839941" cy="252570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0" scaled="1"/>
          </a:gradFill>
          <a:ln w="9525" algn="ctr">
            <a:solidFill>
              <a:srgbClr val="CC9900"/>
            </a:solidFill>
            <a:prstDash val="lgDashDotDot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78" name="Rectangle 18"/>
          <p:cNvSpPr>
            <a:spLocks noChangeArrowheads="1"/>
          </p:cNvSpPr>
          <p:nvPr/>
        </p:nvSpPr>
        <p:spPr bwMode="auto">
          <a:xfrm>
            <a:off x="323850" y="142853"/>
            <a:ext cx="1123950" cy="2571768"/>
          </a:xfrm>
          <a:prstGeom prst="rect">
            <a:avLst/>
          </a:prstGeom>
          <a:solidFill>
            <a:srgbClr val="FFFFCC"/>
          </a:solidFill>
          <a:ln w="9525">
            <a:solidFill>
              <a:srgbClr val="CC9900"/>
            </a:solidFill>
            <a:prstDash val="lgDashDotDot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89" name="Line 19"/>
          <p:cNvSpPr>
            <a:spLocks noChangeShapeType="1"/>
          </p:cNvSpPr>
          <p:nvPr/>
        </p:nvSpPr>
        <p:spPr bwMode="auto">
          <a:xfrm flipV="1">
            <a:off x="6872288" y="1290638"/>
            <a:ext cx="0" cy="22860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8692" name="Line 24"/>
          <p:cNvSpPr>
            <a:spLocks noChangeShapeType="1"/>
          </p:cNvSpPr>
          <p:nvPr/>
        </p:nvSpPr>
        <p:spPr bwMode="auto">
          <a:xfrm flipV="1">
            <a:off x="609600" y="3048000"/>
            <a:ext cx="7010400" cy="0"/>
          </a:xfrm>
          <a:prstGeom prst="line">
            <a:avLst/>
          </a:prstGeom>
          <a:noFill/>
          <a:ln w="31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28693" name="Text Box 26"/>
          <p:cNvSpPr txBox="1">
            <a:spLocks noChangeArrowheads="1"/>
          </p:cNvSpPr>
          <p:nvPr/>
        </p:nvSpPr>
        <p:spPr bwMode="auto">
          <a:xfrm>
            <a:off x="1500166" y="2819400"/>
            <a:ext cx="744559" cy="434975"/>
          </a:xfrm>
          <a:prstGeom prst="rect">
            <a:avLst/>
          </a:prstGeom>
          <a:solidFill>
            <a:srgbClr val="FFFF99"/>
          </a:solidFill>
          <a:ln w="9525">
            <a:noFill/>
            <a:prstDash val="lg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Risk  </a:t>
            </a:r>
            <a:r>
              <a:rPr lang="en-GB" sz="700" b="1" dirty="0" smtClean="0">
                <a:solidFill>
                  <a:srgbClr val="C00000"/>
                </a:solidFill>
              </a:rPr>
              <a:t>Assessments</a:t>
            </a:r>
          </a:p>
          <a:p>
            <a:pPr algn="ctr">
              <a:lnSpc>
                <a:spcPct val="8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  <a:p>
            <a:pPr algn="ctr"/>
            <a:endParaRPr lang="en-GB" sz="700" b="1" dirty="0">
              <a:solidFill>
                <a:srgbClr val="C00000"/>
              </a:solidFill>
            </a:endParaRPr>
          </a:p>
          <a:p>
            <a:pPr algn="ctr"/>
            <a:endParaRPr lang="en-GB" sz="700" b="1" dirty="0">
              <a:solidFill>
                <a:srgbClr val="C00000"/>
              </a:solidFill>
            </a:endParaRPr>
          </a:p>
          <a:p>
            <a:pPr algn="ctr"/>
            <a:endParaRPr lang="en-GB" sz="700" b="1" dirty="0">
              <a:solidFill>
                <a:srgbClr val="C00000"/>
              </a:solidFill>
            </a:endParaRPr>
          </a:p>
          <a:p>
            <a:pPr algn="ctr"/>
            <a:endParaRPr lang="en-GB" sz="700" b="1" dirty="0">
              <a:solidFill>
                <a:srgbClr val="C00000"/>
              </a:solidFill>
            </a:endParaRPr>
          </a:p>
          <a:p>
            <a:pPr algn="ctr"/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2286000" y="2819400"/>
            <a:ext cx="722313" cy="434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Standard </a:t>
            </a:r>
            <a:r>
              <a:rPr lang="en-GB" sz="700" b="1" dirty="0">
                <a:solidFill>
                  <a:srgbClr val="C00000"/>
                </a:solidFill>
              </a:rPr>
              <a:t>Operating</a:t>
            </a:r>
          </a:p>
          <a:p>
            <a:pPr algn="ctr">
              <a:lnSpc>
                <a:spcPct val="8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Procedures</a:t>
            </a:r>
          </a:p>
          <a:p>
            <a:pPr algn="ctr">
              <a:lnSpc>
                <a:spcPct val="8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(SOP)</a:t>
            </a:r>
            <a:endParaRPr lang="en-GB" sz="7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8695" name="Text Box 29"/>
          <p:cNvSpPr txBox="1">
            <a:spLocks noChangeArrowheads="1"/>
          </p:cNvSpPr>
          <p:nvPr/>
        </p:nvSpPr>
        <p:spPr bwMode="auto">
          <a:xfrm>
            <a:off x="3857620" y="2819400"/>
            <a:ext cx="714380" cy="434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CHANGE CONTROL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700" b="1" dirty="0">
                <a:solidFill>
                  <a:schemeClr val="tx2"/>
                </a:solidFill>
              </a:rPr>
              <a:t>(Ex. External)</a:t>
            </a:r>
          </a:p>
        </p:txBody>
      </p:sp>
      <p:sp>
        <p:nvSpPr>
          <p:cNvPr id="28696" name="Text Box 30"/>
          <p:cNvSpPr txBox="1">
            <a:spLocks noChangeArrowheads="1"/>
          </p:cNvSpPr>
          <p:nvPr/>
        </p:nvSpPr>
        <p:spPr bwMode="auto">
          <a:xfrm>
            <a:off x="4643438" y="2819400"/>
            <a:ext cx="714380" cy="434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DEVIATIONS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700" b="1" dirty="0">
                <a:solidFill>
                  <a:schemeClr val="tx2"/>
                </a:solidFill>
              </a:rPr>
              <a:t>(root cause Analysis)</a:t>
            </a:r>
          </a:p>
          <a:p>
            <a:pPr algn="ctr">
              <a:lnSpc>
                <a:spcPct val="9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8709" name="Line 74"/>
          <p:cNvSpPr>
            <a:spLocks noChangeShapeType="1"/>
          </p:cNvSpPr>
          <p:nvPr/>
        </p:nvSpPr>
        <p:spPr bwMode="auto">
          <a:xfrm>
            <a:off x="5994400" y="3178175"/>
            <a:ext cx="0" cy="45720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8715" name="Text Box 91"/>
          <p:cNvSpPr txBox="1">
            <a:spLocks noChangeArrowheads="1"/>
          </p:cNvSpPr>
          <p:nvPr/>
        </p:nvSpPr>
        <p:spPr bwMode="auto">
          <a:xfrm>
            <a:off x="714348" y="2819400"/>
            <a:ext cx="714380" cy="4318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GB" sz="700" b="1" dirty="0" smtClean="0">
                <a:solidFill>
                  <a:srgbClr val="C00000"/>
                </a:solidFill>
              </a:rPr>
              <a:t>TSK</a:t>
            </a: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700" b="1" dirty="0">
                <a:solidFill>
                  <a:srgbClr val="C00000"/>
                </a:solidFill>
              </a:rPr>
              <a:t>Quality </a:t>
            </a:r>
            <a:endParaRPr lang="en-GB" sz="7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700" b="1" dirty="0" smtClean="0">
                <a:solidFill>
                  <a:srgbClr val="C00000"/>
                </a:solidFill>
              </a:rPr>
              <a:t>Plan (Projects)</a:t>
            </a: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70000"/>
              </a:lnSpc>
            </a:pP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8719" name="Line 100"/>
          <p:cNvSpPr>
            <a:spLocks noChangeShapeType="1"/>
          </p:cNvSpPr>
          <p:nvPr/>
        </p:nvSpPr>
        <p:spPr bwMode="auto">
          <a:xfrm flipH="1">
            <a:off x="900113" y="360363"/>
            <a:ext cx="0" cy="172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8720" name="Text Box 101"/>
          <p:cNvSpPr txBox="1">
            <a:spLocks noChangeArrowheads="1"/>
          </p:cNvSpPr>
          <p:nvPr/>
        </p:nvSpPr>
        <p:spPr bwMode="auto">
          <a:xfrm>
            <a:off x="428596" y="1428736"/>
            <a:ext cx="833467" cy="35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700" dirty="0" smtClean="0">
                <a:solidFill>
                  <a:schemeClr val="tx2"/>
                </a:solidFill>
              </a:rPr>
              <a:t>CORPORATE Business Plan</a:t>
            </a:r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28721" name="Text Box 102"/>
          <p:cNvSpPr txBox="1">
            <a:spLocks noChangeArrowheads="1"/>
          </p:cNvSpPr>
          <p:nvPr/>
        </p:nvSpPr>
        <p:spPr bwMode="auto">
          <a:xfrm>
            <a:off x="428596" y="1008063"/>
            <a:ext cx="833467" cy="3492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GB" sz="7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AUDITS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(QA Function)</a:t>
            </a: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8722" name="Text Box 103"/>
          <p:cNvSpPr txBox="1">
            <a:spLocks noChangeArrowheads="1"/>
          </p:cNvSpPr>
          <p:nvPr/>
        </p:nvSpPr>
        <p:spPr bwMode="auto">
          <a:xfrm>
            <a:off x="428596" y="504825"/>
            <a:ext cx="833467" cy="433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GB" sz="700" dirty="0">
                <a:solidFill>
                  <a:schemeClr val="tx2"/>
                </a:solidFill>
              </a:rPr>
              <a:t>Financial</a:t>
            </a:r>
          </a:p>
          <a:p>
            <a:pPr algn="ctr"/>
            <a:r>
              <a:rPr lang="en-GB" sz="700" dirty="0" smtClean="0">
                <a:solidFill>
                  <a:schemeClr val="tx2"/>
                </a:solidFill>
              </a:rPr>
              <a:t>&amp; ACCOUNTING</a:t>
            </a:r>
            <a:endParaRPr lang="en-GB" sz="700" dirty="0">
              <a:solidFill>
                <a:schemeClr val="tx2"/>
              </a:solidFill>
            </a:endParaRPr>
          </a:p>
          <a:p>
            <a:pPr algn="ctr"/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28723" name="Text Box 104"/>
          <p:cNvSpPr txBox="1">
            <a:spLocks noChangeArrowheads="1"/>
          </p:cNvSpPr>
          <p:nvPr/>
        </p:nvSpPr>
        <p:spPr bwMode="auto">
          <a:xfrm>
            <a:off x="428596" y="1857364"/>
            <a:ext cx="833467" cy="3746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700" dirty="0" smtClean="0">
                <a:solidFill>
                  <a:schemeClr val="tx2"/>
                </a:solidFill>
              </a:rPr>
              <a:t>Business</a:t>
            </a:r>
            <a:endParaRPr lang="en-GB" sz="700" dirty="0">
              <a:solidFill>
                <a:schemeClr val="tx2"/>
              </a:solidFill>
            </a:endParaRPr>
          </a:p>
          <a:p>
            <a:pPr algn="ctr"/>
            <a:r>
              <a:rPr lang="en-GB" sz="700" dirty="0">
                <a:solidFill>
                  <a:schemeClr val="tx2"/>
                </a:solidFill>
              </a:rPr>
              <a:t>Risk Analysis</a:t>
            </a:r>
          </a:p>
          <a:p>
            <a:pPr algn="ctr"/>
            <a:endParaRPr lang="en-GB" sz="700" dirty="0">
              <a:solidFill>
                <a:schemeClr val="tx2"/>
              </a:solidFill>
            </a:endParaRPr>
          </a:p>
          <a:p>
            <a:pPr algn="ctr"/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28724" name="AutoShape 106"/>
          <p:cNvSpPr>
            <a:spLocks/>
          </p:cNvSpPr>
          <p:nvPr/>
        </p:nvSpPr>
        <p:spPr bwMode="auto">
          <a:xfrm rot="-5400000">
            <a:off x="635798" y="2007385"/>
            <a:ext cx="149220" cy="1420813"/>
          </a:xfrm>
          <a:prstGeom prst="rightBrace">
            <a:avLst>
              <a:gd name="adj1" fmla="val 50827"/>
              <a:gd name="adj2" fmla="val 569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725" name="Text Box 108" descr="Newsprint"/>
          <p:cNvSpPr txBox="1">
            <a:spLocks noChangeArrowheads="1"/>
          </p:cNvSpPr>
          <p:nvPr/>
        </p:nvSpPr>
        <p:spPr bwMode="auto">
          <a:xfrm>
            <a:off x="1187450" y="692150"/>
            <a:ext cx="8382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GB" sz="700"/>
          </a:p>
          <a:p>
            <a:pPr>
              <a:lnSpc>
                <a:spcPct val="140000"/>
              </a:lnSpc>
            </a:pPr>
            <a:endParaRPr lang="en-GB" sz="700">
              <a:latin typeface="Univers" pitchFamily="34" charset="0"/>
            </a:endParaRPr>
          </a:p>
          <a:p>
            <a:pPr algn="ctr"/>
            <a:endParaRPr lang="en-GB" sz="700">
              <a:latin typeface="Univers" pitchFamily="34" charset="0"/>
            </a:endParaRPr>
          </a:p>
        </p:txBody>
      </p:sp>
      <p:sp>
        <p:nvSpPr>
          <p:cNvPr id="28726" name="Text Box 110"/>
          <p:cNvSpPr txBox="1">
            <a:spLocks noChangeArrowheads="1"/>
          </p:cNvSpPr>
          <p:nvPr/>
        </p:nvSpPr>
        <p:spPr bwMode="auto">
          <a:xfrm>
            <a:off x="428596" y="0"/>
            <a:ext cx="833467" cy="433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700" dirty="0" smtClean="0">
                <a:solidFill>
                  <a:schemeClr val="tx2"/>
                </a:solidFill>
              </a:rPr>
              <a:t>Organisation </a:t>
            </a:r>
          </a:p>
          <a:p>
            <a:pPr algn="ctr"/>
            <a:r>
              <a:rPr lang="en-GB" sz="700" dirty="0" smtClean="0">
                <a:solidFill>
                  <a:schemeClr val="tx2"/>
                </a:solidFill>
              </a:rPr>
              <a:t>Departmental </a:t>
            </a:r>
          </a:p>
          <a:p>
            <a:pPr algn="ctr"/>
            <a:r>
              <a:rPr lang="en-GB" sz="700" dirty="0" smtClean="0">
                <a:solidFill>
                  <a:schemeClr val="tx2"/>
                </a:solidFill>
              </a:rPr>
              <a:t>Org Charts</a:t>
            </a:r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28727" name="Text Box 111" descr="Newsprint"/>
          <p:cNvSpPr txBox="1">
            <a:spLocks noChangeArrowheads="1"/>
          </p:cNvSpPr>
          <p:nvPr/>
        </p:nvSpPr>
        <p:spPr bwMode="auto">
          <a:xfrm>
            <a:off x="1187450" y="215900"/>
            <a:ext cx="116997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700" dirty="0">
                <a:solidFill>
                  <a:schemeClr val="tx2"/>
                </a:solidFill>
              </a:rPr>
              <a:t>--</a:t>
            </a:r>
            <a:r>
              <a:rPr lang="en-GB" sz="700" dirty="0" smtClean="0">
                <a:solidFill>
                  <a:schemeClr val="tx2"/>
                </a:solidFill>
              </a:rPr>
              <a:t>Personnel Listing</a:t>
            </a:r>
          </a:p>
          <a:p>
            <a:pPr>
              <a:lnSpc>
                <a:spcPct val="90000"/>
              </a:lnSpc>
            </a:pPr>
            <a:r>
              <a:rPr lang="en-GB" sz="700" dirty="0">
                <a:solidFill>
                  <a:schemeClr val="tx2"/>
                </a:solidFill>
              </a:rPr>
              <a:t> </a:t>
            </a:r>
            <a:r>
              <a:rPr lang="en-GB" sz="700" dirty="0" smtClean="0">
                <a:solidFill>
                  <a:schemeClr val="tx2"/>
                </a:solidFill>
              </a:rPr>
              <a:t>  &amp; Training Requirements</a:t>
            </a:r>
            <a:endParaRPr lang="en-GB" sz="7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7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700" dirty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140000"/>
              </a:lnSpc>
            </a:pPr>
            <a:endParaRPr lang="en-GB" sz="700" dirty="0">
              <a:solidFill>
                <a:schemeClr val="tx2"/>
              </a:solidFill>
              <a:latin typeface="Univers" pitchFamily="34" charset="0"/>
            </a:endParaRPr>
          </a:p>
          <a:p>
            <a:pPr algn="ctr"/>
            <a:endParaRPr lang="en-GB" sz="700" dirty="0">
              <a:solidFill>
                <a:schemeClr val="tx2"/>
              </a:solidFill>
              <a:latin typeface="Univers" pitchFamily="34" charset="0"/>
            </a:endParaRPr>
          </a:p>
        </p:txBody>
      </p:sp>
      <p:sp>
        <p:nvSpPr>
          <p:cNvPr id="28728" name="Text Box 113"/>
          <p:cNvSpPr txBox="1">
            <a:spLocks noChangeArrowheads="1"/>
          </p:cNvSpPr>
          <p:nvPr/>
        </p:nvSpPr>
        <p:spPr bwMode="auto">
          <a:xfrm>
            <a:off x="6286512" y="2819400"/>
            <a:ext cx="71438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Product Incident </a:t>
            </a:r>
            <a:r>
              <a:rPr lang="en-GB" sz="700" b="1" dirty="0" smtClean="0">
                <a:solidFill>
                  <a:srgbClr val="C00000"/>
                </a:solidFill>
              </a:rPr>
              <a:t>Report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700" b="1" dirty="0" smtClean="0">
                <a:solidFill>
                  <a:schemeClr val="tx2"/>
                </a:solidFill>
              </a:rPr>
              <a:t>(PIR)</a:t>
            </a:r>
            <a:endParaRPr lang="en-GB" sz="7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49426" name="Text Box 274" descr="Newsprint"/>
          <p:cNvSpPr txBox="1">
            <a:spLocks noChangeArrowheads="1"/>
          </p:cNvSpPr>
          <p:nvPr/>
        </p:nvSpPr>
        <p:spPr bwMode="auto">
          <a:xfrm rot="16200000">
            <a:off x="-251618" y="1356519"/>
            <a:ext cx="12954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TSK Corporate</a:t>
            </a:r>
            <a:r>
              <a:rPr lang="en-GB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1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GB" sz="700" dirty="0"/>
              <a:t>  </a:t>
            </a:r>
          </a:p>
          <a:p>
            <a:pPr>
              <a:lnSpc>
                <a:spcPct val="140000"/>
              </a:lnSpc>
              <a:defRPr/>
            </a:pPr>
            <a:endParaRPr lang="en-GB" sz="700" dirty="0">
              <a:latin typeface="Univers" pitchFamily="34" charset="0"/>
            </a:endParaRPr>
          </a:p>
          <a:p>
            <a:pPr algn="ctr">
              <a:defRPr/>
            </a:pPr>
            <a:endParaRPr lang="en-GB" sz="700" dirty="0">
              <a:latin typeface="Univers" pitchFamily="34" charset="0"/>
            </a:endParaRPr>
          </a:p>
        </p:txBody>
      </p:sp>
      <p:sp>
        <p:nvSpPr>
          <p:cNvPr id="28757" name="Text Box 451" descr="Newsprint"/>
          <p:cNvSpPr txBox="1">
            <a:spLocks noChangeArrowheads="1"/>
          </p:cNvSpPr>
          <p:nvPr/>
        </p:nvSpPr>
        <p:spPr bwMode="auto">
          <a:xfrm>
            <a:off x="5562600" y="609600"/>
            <a:ext cx="1295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GB" sz="700"/>
          </a:p>
          <a:p>
            <a:pPr>
              <a:lnSpc>
                <a:spcPct val="70000"/>
              </a:lnSpc>
            </a:pPr>
            <a:r>
              <a:rPr lang="en-GB" sz="700" i="1">
                <a:solidFill>
                  <a:schemeClr val="bg1"/>
                </a:solidFill>
              </a:rPr>
              <a:t>Minitab (MSA)</a:t>
            </a:r>
          </a:p>
          <a:p>
            <a:pPr>
              <a:lnSpc>
                <a:spcPct val="70000"/>
              </a:lnSpc>
            </a:pPr>
            <a:r>
              <a:rPr lang="en-GB" sz="700" i="1">
                <a:solidFill>
                  <a:schemeClr val="bg1"/>
                </a:solidFill>
              </a:rPr>
              <a:t>Test Method (TM)</a:t>
            </a:r>
          </a:p>
          <a:p>
            <a:pPr>
              <a:lnSpc>
                <a:spcPct val="70000"/>
              </a:lnSpc>
            </a:pPr>
            <a:r>
              <a:rPr lang="en-GB" sz="700" i="1">
                <a:solidFill>
                  <a:schemeClr val="bg1"/>
                </a:solidFill>
              </a:rPr>
              <a:t>TM Protocol</a:t>
            </a:r>
          </a:p>
          <a:p>
            <a:pPr>
              <a:lnSpc>
                <a:spcPct val="70000"/>
              </a:lnSpc>
            </a:pPr>
            <a:r>
              <a:rPr lang="en-GB" sz="700" i="1">
                <a:solidFill>
                  <a:schemeClr val="bg1"/>
                </a:solidFill>
              </a:rPr>
              <a:t>TM Procedure / Report</a:t>
            </a:r>
            <a:endParaRPr lang="en-GB" sz="70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endParaRPr lang="en-GB" sz="700">
              <a:solidFill>
                <a:schemeClr val="bg1"/>
              </a:solidFill>
              <a:latin typeface="Univers" pitchFamily="34" charset="0"/>
            </a:endParaRPr>
          </a:p>
          <a:p>
            <a:pPr algn="ctr"/>
            <a:endParaRPr lang="en-GB" sz="700">
              <a:latin typeface="Univers" pitchFamily="34" charset="0"/>
            </a:endParaRPr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5429256" y="2819400"/>
            <a:ext cx="785817" cy="434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  Out of Specifications </a:t>
            </a:r>
            <a:r>
              <a:rPr lang="en-GB" sz="700" b="1" dirty="0">
                <a:solidFill>
                  <a:schemeClr val="tx2"/>
                </a:solidFill>
              </a:rPr>
              <a:t>(</a:t>
            </a:r>
            <a:r>
              <a:rPr lang="en-GB" sz="700" b="1" dirty="0" smtClean="0">
                <a:solidFill>
                  <a:schemeClr val="tx2"/>
                </a:solidFill>
              </a:rPr>
              <a:t>OOS/OOT)</a:t>
            </a:r>
            <a:endParaRPr lang="en-GB" sz="7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8805" name="Text Box 749"/>
          <p:cNvSpPr txBox="1">
            <a:spLocks noChangeArrowheads="1"/>
          </p:cNvSpPr>
          <p:nvPr/>
        </p:nvSpPr>
        <p:spPr bwMode="auto">
          <a:xfrm>
            <a:off x="1571604" y="2360813"/>
            <a:ext cx="715260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 b="1" i="1" u="sng" dirty="0" err="1">
                <a:solidFill>
                  <a:srgbClr val="FF0000"/>
                </a:solidFill>
              </a:rPr>
              <a:t>Asset</a:t>
            </a:r>
            <a:r>
              <a:rPr lang="fr-FR" sz="700" b="1" i="1" u="sng" dirty="0">
                <a:solidFill>
                  <a:srgbClr val="FF0000"/>
                </a:solidFill>
              </a:rPr>
              <a:t> </a:t>
            </a:r>
            <a:r>
              <a:rPr lang="fr-FR" sz="700" b="1" i="1" u="sng" dirty="0" err="1">
                <a:solidFill>
                  <a:srgbClr val="FF0000"/>
                </a:solidFill>
              </a:rPr>
              <a:t>Register</a:t>
            </a:r>
            <a:endParaRPr lang="fr-FR" sz="700" b="1" i="1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700" b="1" i="1" dirty="0" smtClean="0">
                <a:solidFill>
                  <a:srgbClr val="FF0000"/>
                </a:solidFill>
              </a:rPr>
              <a:t>- Systems</a:t>
            </a:r>
            <a:endParaRPr lang="fr-FR" sz="7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700" b="1" i="1" dirty="0" smtClean="0">
                <a:solidFill>
                  <a:srgbClr val="FF0000"/>
                </a:solidFill>
              </a:rPr>
              <a:t>- Equipment </a:t>
            </a:r>
            <a:endParaRPr lang="fr-FR" sz="7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700" b="1" i="1" dirty="0" smtClean="0">
                <a:solidFill>
                  <a:srgbClr val="FF0000"/>
                </a:solidFill>
              </a:rPr>
              <a:t>- </a:t>
            </a:r>
            <a:r>
              <a:rPr lang="fr-FR" sz="700" b="1" i="1" dirty="0" err="1" smtClean="0">
                <a:solidFill>
                  <a:srgbClr val="FF0000"/>
                </a:solidFill>
              </a:rPr>
              <a:t>PFMEAs</a:t>
            </a:r>
            <a:endParaRPr lang="fr-FR" sz="700" b="1" i="1" dirty="0">
              <a:solidFill>
                <a:srgbClr val="FF0000"/>
              </a:solidFill>
            </a:endParaRPr>
          </a:p>
        </p:txBody>
      </p:sp>
      <p:sp>
        <p:nvSpPr>
          <p:cNvPr id="28826" name="Text Box 25"/>
          <p:cNvSpPr txBox="1">
            <a:spLocks noChangeArrowheads="1"/>
          </p:cNvSpPr>
          <p:nvPr/>
        </p:nvSpPr>
        <p:spPr bwMode="auto">
          <a:xfrm>
            <a:off x="1" y="2819400"/>
            <a:ext cx="642909" cy="43497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80000"/>
              </a:lnSpc>
            </a:pP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700" b="1" dirty="0">
                <a:solidFill>
                  <a:srgbClr val="C00000"/>
                </a:solidFill>
              </a:rPr>
              <a:t>Quality Policy</a:t>
            </a:r>
          </a:p>
          <a:p>
            <a:pPr algn="ctr">
              <a:lnSpc>
                <a:spcPct val="80000"/>
              </a:lnSpc>
            </a:pP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8849" name="Text Box 32"/>
          <p:cNvSpPr txBox="1">
            <a:spLocks noChangeArrowheads="1"/>
          </p:cNvSpPr>
          <p:nvPr/>
        </p:nvSpPr>
        <p:spPr bwMode="auto">
          <a:xfrm>
            <a:off x="8358182" y="2819400"/>
            <a:ext cx="785818" cy="434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fr-BE" sz="700" b="1" dirty="0" smtClean="0">
                <a:solidFill>
                  <a:srgbClr val="C00000"/>
                </a:solidFill>
              </a:rPr>
              <a:t>REVALIDATION</a:t>
            </a: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8858" name="Text Box 851"/>
          <p:cNvSpPr txBox="1">
            <a:spLocks noChangeArrowheads="1"/>
          </p:cNvSpPr>
          <p:nvPr/>
        </p:nvSpPr>
        <p:spPr bwMode="auto">
          <a:xfrm>
            <a:off x="428596" y="2276474"/>
            <a:ext cx="833467" cy="3667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700" dirty="0" smtClean="0">
                <a:solidFill>
                  <a:schemeClr val="tx2"/>
                </a:solidFill>
              </a:rPr>
              <a:t>SALES &amp; Distributing</a:t>
            </a:r>
            <a:endParaRPr lang="en-GB" sz="700" dirty="0">
              <a:solidFill>
                <a:schemeClr val="tx2"/>
              </a:solidFill>
            </a:endParaRPr>
          </a:p>
          <a:p>
            <a:pPr algn="ctr"/>
            <a:endParaRPr lang="en-GB" sz="700" dirty="0">
              <a:solidFill>
                <a:schemeClr val="tx2"/>
              </a:solidFill>
            </a:endParaRPr>
          </a:p>
          <a:p>
            <a:pPr algn="ctr"/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28860" name="Text Box 853"/>
          <p:cNvSpPr txBox="1">
            <a:spLocks noChangeArrowheads="1"/>
          </p:cNvSpPr>
          <p:nvPr/>
        </p:nvSpPr>
        <p:spPr bwMode="auto">
          <a:xfrm>
            <a:off x="3071802" y="2500306"/>
            <a:ext cx="676308" cy="2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sz="700" b="1" i="1" dirty="0" smtClean="0">
                <a:solidFill>
                  <a:srgbClr val="FF0000"/>
                </a:solidFill>
              </a:rPr>
              <a:t>- Validations</a:t>
            </a:r>
            <a:endParaRPr lang="fr-FR" sz="7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700" b="1" i="1" dirty="0" smtClean="0">
                <a:solidFill>
                  <a:srgbClr val="FF0000"/>
                </a:solidFill>
              </a:rPr>
              <a:t>   2015/ 16</a:t>
            </a:r>
            <a:endParaRPr lang="fr-FR" sz="700" b="1" i="1" dirty="0">
              <a:solidFill>
                <a:srgbClr val="FF0000"/>
              </a:solidFill>
            </a:endParaRPr>
          </a:p>
        </p:txBody>
      </p:sp>
      <p:sp>
        <p:nvSpPr>
          <p:cNvPr id="28863" name="Text Box 28"/>
          <p:cNvSpPr txBox="1">
            <a:spLocks noChangeArrowheads="1"/>
          </p:cNvSpPr>
          <p:nvPr/>
        </p:nvSpPr>
        <p:spPr bwMode="auto">
          <a:xfrm>
            <a:off x="3071802" y="2819400"/>
            <a:ext cx="714379" cy="434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Site Validation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Master Plan </a:t>
            </a:r>
          </a:p>
        </p:txBody>
      </p:sp>
      <p:sp>
        <p:nvSpPr>
          <p:cNvPr id="28904" name="Text Box 879"/>
          <p:cNvSpPr txBox="1">
            <a:spLocks noChangeArrowheads="1"/>
          </p:cNvSpPr>
          <p:nvPr/>
        </p:nvSpPr>
        <p:spPr bwMode="auto">
          <a:xfrm rot="16200000">
            <a:off x="6899280" y="744553"/>
            <a:ext cx="2085955" cy="596846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5E5E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GB" sz="700" b="1"/>
              <a:t> </a:t>
            </a:r>
          </a:p>
          <a:p>
            <a:pPr algn="ctr">
              <a:lnSpc>
                <a:spcPct val="90000"/>
              </a:lnSpc>
            </a:pPr>
            <a:endParaRPr lang="en-GB" sz="700" b="1">
              <a:solidFill>
                <a:schemeClr val="bg1"/>
              </a:solidFill>
            </a:endParaRPr>
          </a:p>
        </p:txBody>
      </p:sp>
      <p:sp>
        <p:nvSpPr>
          <p:cNvPr id="50032" name="Text Box 880"/>
          <p:cNvSpPr txBox="1">
            <a:spLocks noChangeArrowheads="1"/>
          </p:cNvSpPr>
          <p:nvPr/>
        </p:nvSpPr>
        <p:spPr bwMode="auto">
          <a:xfrm rot="16200000">
            <a:off x="7242199" y="869927"/>
            <a:ext cx="1771650" cy="46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30000"/>
              </a:lnSpc>
              <a:defRPr/>
            </a:pPr>
            <a:r>
              <a:rPr lang="en-GB"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  MANUFACTURING</a:t>
            </a:r>
            <a:endParaRPr lang="en-GB" sz="8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nivers" pitchFamily="34" charset="0"/>
            </a:endParaRPr>
          </a:p>
        </p:txBody>
      </p:sp>
      <p:sp>
        <p:nvSpPr>
          <p:cNvPr id="28906" name="Text Box 881"/>
          <p:cNvSpPr txBox="1">
            <a:spLocks noChangeArrowheads="1"/>
          </p:cNvSpPr>
          <p:nvPr/>
        </p:nvSpPr>
        <p:spPr bwMode="auto">
          <a:xfrm rot="16200000">
            <a:off x="6325951" y="1033666"/>
            <a:ext cx="1655763" cy="447224"/>
          </a:xfrm>
          <a:prstGeom prst="rect">
            <a:avLst/>
          </a:prstGeom>
          <a:gradFill rotWithShape="0">
            <a:gsLst>
              <a:gs pos="0">
                <a:srgbClr val="5E5E00"/>
              </a:gs>
              <a:gs pos="100000">
                <a:srgbClr val="CCCC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GB" sz="700" b="1"/>
              <a:t> </a:t>
            </a:r>
          </a:p>
          <a:p>
            <a:pPr algn="ctr">
              <a:lnSpc>
                <a:spcPct val="90000"/>
              </a:lnSpc>
            </a:pPr>
            <a:endParaRPr lang="en-GB" sz="700" b="1">
              <a:solidFill>
                <a:schemeClr val="bg1"/>
              </a:solidFill>
            </a:endParaRPr>
          </a:p>
        </p:txBody>
      </p:sp>
      <p:sp>
        <p:nvSpPr>
          <p:cNvPr id="28903" name="AutoShape 878"/>
          <p:cNvSpPr>
            <a:spLocks noChangeArrowheads="1"/>
          </p:cNvSpPr>
          <p:nvPr/>
        </p:nvSpPr>
        <p:spPr bwMode="auto">
          <a:xfrm rot="5400000">
            <a:off x="7366872" y="1448003"/>
            <a:ext cx="466725" cy="44722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ACA0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902" name="AutoShape 877"/>
          <p:cNvSpPr>
            <a:spLocks noChangeArrowheads="1"/>
          </p:cNvSpPr>
          <p:nvPr/>
        </p:nvSpPr>
        <p:spPr bwMode="auto">
          <a:xfrm rot="5400000">
            <a:off x="7366872" y="439941"/>
            <a:ext cx="466725" cy="44722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ACA0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034" name="Text Box 882"/>
          <p:cNvSpPr txBox="1">
            <a:spLocks noChangeArrowheads="1"/>
          </p:cNvSpPr>
          <p:nvPr/>
        </p:nvSpPr>
        <p:spPr bwMode="auto">
          <a:xfrm rot="16200000">
            <a:off x="6298425" y="1202622"/>
            <a:ext cx="1771650" cy="22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   </a:t>
            </a:r>
            <a:r>
              <a:rPr lang="en-GB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   BATCH </a:t>
            </a:r>
            <a:r>
              <a:rPr lang="en-GB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RECORD</a:t>
            </a:r>
            <a:endParaRPr lang="en-GB" sz="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nivers" pitchFamily="34" charset="0"/>
            </a:endParaRPr>
          </a:p>
        </p:txBody>
      </p:sp>
      <p:sp>
        <p:nvSpPr>
          <p:cNvPr id="237" name="Text Box 853"/>
          <p:cNvSpPr txBox="1">
            <a:spLocks noChangeArrowheads="1"/>
          </p:cNvSpPr>
          <p:nvPr/>
        </p:nvSpPr>
        <p:spPr bwMode="auto">
          <a:xfrm>
            <a:off x="2357422" y="2357430"/>
            <a:ext cx="865943" cy="43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SOP Listing 2015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Annuel </a:t>
            </a:r>
            <a:r>
              <a:rPr lang="fr-FR" sz="700" b="1" i="1" dirty="0" err="1" smtClean="0">
                <a:solidFill>
                  <a:srgbClr val="FF0000"/>
                </a:solidFill>
              </a:rPr>
              <a:t>Reviews</a:t>
            </a:r>
            <a:endParaRPr lang="fr-FR" sz="700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Master Signature</a:t>
            </a:r>
          </a:p>
          <a:p>
            <a:pPr>
              <a:lnSpc>
                <a:spcPct val="80000"/>
              </a:lnSpc>
            </a:pPr>
            <a:r>
              <a:rPr lang="fr-FR" sz="700" b="1" i="1" dirty="0">
                <a:solidFill>
                  <a:srgbClr val="FF0000"/>
                </a:solidFill>
              </a:rPr>
              <a:t> </a:t>
            </a:r>
            <a:r>
              <a:rPr lang="fr-FR" sz="700" b="1" i="1" dirty="0" smtClean="0">
                <a:solidFill>
                  <a:srgbClr val="FF0000"/>
                </a:solidFill>
              </a:rPr>
              <a:t> Listing</a:t>
            </a:r>
          </a:p>
        </p:txBody>
      </p:sp>
      <p:sp>
        <p:nvSpPr>
          <p:cNvPr id="241" name="Text Box 853"/>
          <p:cNvSpPr txBox="1">
            <a:spLocks noChangeArrowheads="1"/>
          </p:cNvSpPr>
          <p:nvPr/>
        </p:nvSpPr>
        <p:spPr bwMode="auto">
          <a:xfrm>
            <a:off x="3857620" y="2500306"/>
            <a:ext cx="854721" cy="26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err="1" smtClean="0">
                <a:solidFill>
                  <a:srgbClr val="FF0000"/>
                </a:solidFill>
              </a:rPr>
              <a:t>Forms</a:t>
            </a:r>
            <a:r>
              <a:rPr lang="fr-FR" sz="700" b="1" i="1" dirty="0" smtClean="0">
                <a:solidFill>
                  <a:srgbClr val="FF0000"/>
                </a:solidFill>
              </a:rPr>
              <a:t> (</a:t>
            </a:r>
            <a:r>
              <a:rPr lang="fr-FR" sz="700" b="1" i="1" dirty="0" err="1" smtClean="0">
                <a:solidFill>
                  <a:srgbClr val="FF0000"/>
                </a:solidFill>
              </a:rPr>
              <a:t>Requests</a:t>
            </a:r>
            <a:r>
              <a:rPr lang="fr-FR" sz="700" b="1" i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err="1" smtClean="0">
                <a:solidFill>
                  <a:srgbClr val="FF0000"/>
                </a:solidFill>
              </a:rPr>
              <a:t>Approvals</a:t>
            </a:r>
            <a:endParaRPr lang="fr-FR" sz="700" b="1" i="1" dirty="0">
              <a:solidFill>
                <a:srgbClr val="FF0000"/>
              </a:solidFill>
            </a:endParaRPr>
          </a:p>
        </p:txBody>
      </p:sp>
      <p:sp>
        <p:nvSpPr>
          <p:cNvPr id="245" name="Text Box 853"/>
          <p:cNvSpPr txBox="1">
            <a:spLocks noChangeArrowheads="1"/>
          </p:cNvSpPr>
          <p:nvPr/>
        </p:nvSpPr>
        <p:spPr bwMode="auto">
          <a:xfrm>
            <a:off x="4643438" y="2500306"/>
            <a:ext cx="5902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sz="700" b="1" i="1" dirty="0" err="1" smtClean="0">
                <a:solidFill>
                  <a:srgbClr val="FF0000"/>
                </a:solidFill>
              </a:rPr>
              <a:t>Forms</a:t>
            </a:r>
            <a:endParaRPr lang="fr-FR" sz="700" b="1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700" b="1" i="1" dirty="0" err="1" smtClean="0">
                <a:solidFill>
                  <a:srgbClr val="FF0000"/>
                </a:solidFill>
              </a:rPr>
              <a:t>Approvals</a:t>
            </a:r>
            <a:endParaRPr lang="fr-FR" sz="700" b="1" i="1" dirty="0">
              <a:solidFill>
                <a:srgbClr val="FF0000"/>
              </a:solidFill>
            </a:endParaRPr>
          </a:p>
        </p:txBody>
      </p:sp>
      <p:sp>
        <p:nvSpPr>
          <p:cNvPr id="247" name="Text Box 853"/>
          <p:cNvSpPr txBox="1">
            <a:spLocks noChangeArrowheads="1"/>
          </p:cNvSpPr>
          <p:nvPr/>
        </p:nvSpPr>
        <p:spPr bwMode="auto">
          <a:xfrm>
            <a:off x="5500694" y="2500306"/>
            <a:ext cx="5902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sz="700" b="1" i="1" dirty="0" err="1" smtClean="0">
                <a:solidFill>
                  <a:srgbClr val="FF0000"/>
                </a:solidFill>
              </a:rPr>
              <a:t>Forms</a:t>
            </a:r>
            <a:endParaRPr lang="fr-FR" sz="700" b="1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700" b="1" i="1" dirty="0" err="1" smtClean="0">
                <a:solidFill>
                  <a:srgbClr val="FF0000"/>
                </a:solidFill>
              </a:rPr>
              <a:t>Approvals</a:t>
            </a:r>
            <a:endParaRPr lang="fr-FR" sz="700" b="1" i="1" dirty="0">
              <a:solidFill>
                <a:srgbClr val="FF0000"/>
              </a:solidFill>
            </a:endParaRPr>
          </a:p>
        </p:txBody>
      </p:sp>
      <p:sp>
        <p:nvSpPr>
          <p:cNvPr id="251" name="Text Box 853"/>
          <p:cNvSpPr txBox="1">
            <a:spLocks noChangeArrowheads="1"/>
          </p:cNvSpPr>
          <p:nvPr/>
        </p:nvSpPr>
        <p:spPr bwMode="auto">
          <a:xfrm>
            <a:off x="6542715" y="2428868"/>
            <a:ext cx="7232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Tx/>
              <a:buChar char="-"/>
            </a:pPr>
            <a:r>
              <a:rPr lang="fr-FR" sz="700" b="1" i="1" dirty="0" err="1" smtClean="0">
                <a:solidFill>
                  <a:srgbClr val="FF0000"/>
                </a:solidFill>
              </a:rPr>
              <a:t>orms</a:t>
            </a:r>
            <a:r>
              <a:rPr lang="fr-FR" sz="700" b="1" i="1" dirty="0" smtClean="0">
                <a:solidFill>
                  <a:srgbClr val="FF0000"/>
                </a:solidFill>
              </a:rPr>
              <a:t> </a:t>
            </a:r>
          </a:p>
          <a:p>
            <a:pPr algn="r"/>
            <a:r>
              <a:rPr lang="fr-FR" sz="700" b="1" i="1" dirty="0" err="1" smtClean="0">
                <a:solidFill>
                  <a:srgbClr val="FF0000"/>
                </a:solidFill>
              </a:rPr>
              <a:t>iMlestones</a:t>
            </a:r>
            <a:endParaRPr lang="fr-FR" sz="700" b="1" i="1" dirty="0" smtClean="0">
              <a:solidFill>
                <a:srgbClr val="FF0000"/>
              </a:solidFill>
            </a:endParaRPr>
          </a:p>
          <a:p>
            <a:pPr algn="r"/>
            <a:r>
              <a:rPr lang="fr-FR" sz="700" b="1" i="1" dirty="0" smtClean="0">
                <a:solidFill>
                  <a:srgbClr val="FF0000"/>
                </a:solidFill>
              </a:rPr>
              <a:t>Management</a:t>
            </a:r>
            <a:endParaRPr lang="fr-FR" sz="700" b="1" i="1" dirty="0">
              <a:solidFill>
                <a:srgbClr val="FF0000"/>
              </a:solidFill>
            </a:endParaRPr>
          </a:p>
        </p:txBody>
      </p:sp>
      <p:sp>
        <p:nvSpPr>
          <p:cNvPr id="256" name="Text Box 853"/>
          <p:cNvSpPr txBox="1">
            <a:spLocks noChangeArrowheads="1"/>
          </p:cNvSpPr>
          <p:nvPr/>
        </p:nvSpPr>
        <p:spPr bwMode="auto">
          <a:xfrm>
            <a:off x="3071802" y="3286124"/>
            <a:ext cx="845103" cy="1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Equipment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Facilites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err="1" smtClean="0">
                <a:solidFill>
                  <a:srgbClr val="FF0000"/>
                </a:solidFill>
              </a:rPr>
              <a:t>Cleaning</a:t>
            </a:r>
            <a:r>
              <a:rPr lang="fr-FR" sz="7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Utilities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err="1" smtClean="0">
                <a:solidFill>
                  <a:srgbClr val="FF0000"/>
                </a:solidFill>
              </a:rPr>
              <a:t>Analytical</a:t>
            </a:r>
            <a:endParaRPr lang="fr-FR" sz="700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Test </a:t>
            </a:r>
            <a:r>
              <a:rPr lang="fr-FR" sz="700" b="1" i="1" dirty="0" err="1" smtClean="0">
                <a:solidFill>
                  <a:srgbClr val="FF0000"/>
                </a:solidFill>
              </a:rPr>
              <a:t>Methods</a:t>
            </a:r>
            <a:endParaRPr lang="fr-FR" sz="700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700" b="1" i="1" dirty="0" smtClean="0">
                <a:solidFill>
                  <a:srgbClr val="FF0000"/>
                </a:solidFill>
              </a:rPr>
              <a:t>- </a:t>
            </a:r>
            <a:r>
              <a:rPr lang="fr-FR" sz="700" b="1" i="1" dirty="0" err="1" smtClean="0">
                <a:solidFill>
                  <a:srgbClr val="FF0000"/>
                </a:solidFill>
              </a:rPr>
              <a:t>Cleanrooms</a:t>
            </a:r>
            <a:r>
              <a:rPr lang="fr-FR" sz="700" b="1" i="1" dirty="0" smtClean="0">
                <a:solidFill>
                  <a:srgbClr val="FF0000"/>
                </a:solidFill>
              </a:rPr>
              <a:t>  ISO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err="1" smtClean="0">
                <a:solidFill>
                  <a:srgbClr val="FF0000"/>
                </a:solidFill>
              </a:rPr>
              <a:t>Warehouse</a:t>
            </a:r>
            <a:endParaRPr lang="fr-FR" sz="700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CSV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-</a:t>
            </a:r>
            <a:r>
              <a:rPr lang="fr-FR" sz="700" b="1" i="1" dirty="0" err="1" smtClean="0">
                <a:solidFill>
                  <a:srgbClr val="FF0000"/>
                </a:solidFill>
              </a:rPr>
              <a:t>Sterility</a:t>
            </a:r>
            <a:r>
              <a:rPr lang="fr-FR" sz="7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smtClean="0">
                <a:solidFill>
                  <a:schemeClr val="tx2"/>
                </a:solidFill>
              </a:rPr>
              <a:t>Calibration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err="1" smtClean="0">
                <a:solidFill>
                  <a:srgbClr val="FF0000"/>
                </a:solidFill>
              </a:rPr>
              <a:t>ReValidation</a:t>
            </a:r>
            <a:endParaRPr lang="fr-FR" sz="700" b="1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fr-FR" sz="700" b="1" i="1" dirty="0">
              <a:solidFill>
                <a:srgbClr val="FF0000"/>
              </a:solidFill>
            </a:endParaRPr>
          </a:p>
          <a:p>
            <a:r>
              <a:rPr lang="fr-FR" sz="700" b="1" i="1" dirty="0" smtClean="0">
                <a:solidFill>
                  <a:srgbClr val="FF0000"/>
                </a:solidFill>
              </a:rPr>
              <a:t> </a:t>
            </a:r>
            <a:endParaRPr lang="fr-FR" sz="700" b="1" i="1" dirty="0">
              <a:solidFill>
                <a:srgbClr val="FF0000"/>
              </a:solidFill>
            </a:endParaRPr>
          </a:p>
        </p:txBody>
      </p:sp>
      <p:sp>
        <p:nvSpPr>
          <p:cNvPr id="259" name="Text Box 29"/>
          <p:cNvSpPr txBox="1">
            <a:spLocks noChangeArrowheads="1"/>
          </p:cNvSpPr>
          <p:nvPr/>
        </p:nvSpPr>
        <p:spPr bwMode="auto">
          <a:xfrm>
            <a:off x="3857620" y="3286124"/>
            <a:ext cx="714380" cy="4349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700" b="1" dirty="0" smtClean="0">
                <a:solidFill>
                  <a:srgbClr val="FF0000"/>
                </a:solidFill>
              </a:rPr>
              <a:t>Change </a:t>
            </a:r>
            <a:r>
              <a:rPr lang="en-GB" sz="700" b="1" dirty="0" err="1" smtClean="0">
                <a:solidFill>
                  <a:srgbClr val="FF0000"/>
                </a:solidFill>
              </a:rPr>
              <a:t>mgmt</a:t>
            </a:r>
            <a:endParaRPr lang="en-GB" sz="7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700" b="1" dirty="0" smtClean="0">
                <a:solidFill>
                  <a:srgbClr val="FF0000"/>
                </a:solidFill>
              </a:rPr>
              <a:t> </a:t>
            </a:r>
            <a:endParaRPr lang="en-GB" sz="700" b="1" dirty="0">
              <a:solidFill>
                <a:srgbClr val="FF0000"/>
              </a:solidFill>
            </a:endParaRPr>
          </a:p>
        </p:txBody>
      </p:sp>
      <p:sp>
        <p:nvSpPr>
          <p:cNvPr id="262" name="Text Box 49"/>
          <p:cNvSpPr txBox="1">
            <a:spLocks noChangeArrowheads="1"/>
          </p:cNvSpPr>
          <p:nvPr/>
        </p:nvSpPr>
        <p:spPr bwMode="auto">
          <a:xfrm>
            <a:off x="8286776" y="6529387"/>
            <a:ext cx="722313" cy="328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Analytical  </a:t>
            </a:r>
            <a:r>
              <a:rPr lang="en-GB" sz="700" b="1" dirty="0" smtClean="0">
                <a:solidFill>
                  <a:srgbClr val="C00000"/>
                </a:solidFill>
              </a:rPr>
              <a:t>Validation Verification</a:t>
            </a: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63" name="Text Box 810"/>
          <p:cNvSpPr txBox="1">
            <a:spLocks noChangeArrowheads="1"/>
          </p:cNvSpPr>
          <p:nvPr/>
        </p:nvSpPr>
        <p:spPr bwMode="auto">
          <a:xfrm>
            <a:off x="8286776" y="6148387"/>
            <a:ext cx="722313" cy="328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Assays &amp; 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Validation</a:t>
            </a: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64" name="Text Box 44"/>
          <p:cNvSpPr txBox="1">
            <a:spLocks noChangeArrowheads="1"/>
          </p:cNvSpPr>
          <p:nvPr/>
        </p:nvSpPr>
        <p:spPr bwMode="auto">
          <a:xfrm>
            <a:off x="8286776" y="4129087"/>
            <a:ext cx="722313" cy="342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Formulations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(Characterise)</a:t>
            </a:r>
          </a:p>
        </p:txBody>
      </p:sp>
      <p:sp>
        <p:nvSpPr>
          <p:cNvPr id="265" name="Text Box 45"/>
          <p:cNvSpPr txBox="1">
            <a:spLocks noChangeArrowheads="1"/>
          </p:cNvSpPr>
          <p:nvPr/>
        </p:nvSpPr>
        <p:spPr bwMode="auto">
          <a:xfrm>
            <a:off x="8286776" y="4548187"/>
            <a:ext cx="722313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Product </a:t>
            </a:r>
            <a:r>
              <a:rPr lang="en-GB" sz="700" b="1" dirty="0" smtClean="0">
                <a:solidFill>
                  <a:srgbClr val="C00000"/>
                </a:solidFill>
              </a:rPr>
              <a:t>Samples/Plan</a:t>
            </a: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66" name="Text Box 46"/>
          <p:cNvSpPr txBox="1">
            <a:spLocks noChangeArrowheads="1"/>
          </p:cNvSpPr>
          <p:nvPr/>
        </p:nvSpPr>
        <p:spPr bwMode="auto">
          <a:xfrm>
            <a:off x="8286776" y="4929187"/>
            <a:ext cx="722313" cy="361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Test </a:t>
            </a:r>
            <a:r>
              <a:rPr lang="en-GB" sz="700" b="1" dirty="0" smtClean="0">
                <a:solidFill>
                  <a:srgbClr val="C00000"/>
                </a:solidFill>
              </a:rPr>
              <a:t>Methods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&amp; STUDIES </a:t>
            </a: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67" name="Text Box 47"/>
          <p:cNvSpPr txBox="1">
            <a:spLocks noChangeArrowheads="1"/>
          </p:cNvSpPr>
          <p:nvPr/>
        </p:nvSpPr>
        <p:spPr bwMode="auto">
          <a:xfrm>
            <a:off x="8286776" y="5386387"/>
            <a:ext cx="722313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Calculations &amp; Lab Log Books</a:t>
            </a: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68" name="Text Box 48"/>
          <p:cNvSpPr txBox="1">
            <a:spLocks noChangeArrowheads="1"/>
          </p:cNvSpPr>
          <p:nvPr/>
        </p:nvSpPr>
        <p:spPr bwMode="auto">
          <a:xfrm>
            <a:off x="8286776" y="5767387"/>
            <a:ext cx="722313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Stability &amp; Sterility </a:t>
            </a: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71" name="Text Box 122"/>
          <p:cNvSpPr txBox="1">
            <a:spLocks noChangeArrowheads="1"/>
          </p:cNvSpPr>
          <p:nvPr/>
        </p:nvSpPr>
        <p:spPr bwMode="auto">
          <a:xfrm>
            <a:off x="8429620" y="2143116"/>
            <a:ext cx="714380" cy="50006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</a:pP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700" b="1" dirty="0">
                <a:solidFill>
                  <a:srgbClr val="C00000"/>
                </a:solidFill>
              </a:rPr>
              <a:t>REGULATORY</a:t>
            </a:r>
          </a:p>
          <a:p>
            <a:pPr algn="ctr">
              <a:lnSpc>
                <a:spcPct val="90000"/>
              </a:lnSpc>
            </a:pPr>
            <a:r>
              <a:rPr lang="en-GB" sz="700" b="1" dirty="0">
                <a:solidFill>
                  <a:srgbClr val="C00000"/>
                </a:solidFill>
              </a:rPr>
              <a:t>AUDITS</a:t>
            </a:r>
          </a:p>
        </p:txBody>
      </p:sp>
      <p:sp>
        <p:nvSpPr>
          <p:cNvPr id="284" name="Text Box 86"/>
          <p:cNvSpPr txBox="1">
            <a:spLocks noChangeArrowheads="1"/>
          </p:cNvSpPr>
          <p:nvPr/>
        </p:nvSpPr>
        <p:spPr bwMode="auto">
          <a:xfrm rot="16200000">
            <a:off x="7743838" y="4972070"/>
            <a:ext cx="2514604" cy="2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     </a:t>
            </a:r>
            <a:r>
              <a:rPr lang="en-GB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QC </a:t>
            </a:r>
            <a:r>
              <a:rPr lang="en-GB" sz="1600" b="1" dirty="0" smtClean="0">
                <a:solidFill>
                  <a:srgbClr val="C00000"/>
                </a:solidFill>
              </a:rPr>
              <a:t>LABORATORY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4643438" y="3357562"/>
            <a:ext cx="3165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QUALITY MANAGEMENT SYSTEM (QMS)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4" name="Text Box 111" descr="Newsprint"/>
          <p:cNvSpPr txBox="1">
            <a:spLocks noChangeArrowheads="1"/>
          </p:cNvSpPr>
          <p:nvPr/>
        </p:nvSpPr>
        <p:spPr bwMode="auto">
          <a:xfrm>
            <a:off x="1214414" y="1857364"/>
            <a:ext cx="207170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700" dirty="0">
                <a:solidFill>
                  <a:schemeClr val="tx2"/>
                </a:solidFill>
              </a:rPr>
              <a:t>--</a:t>
            </a:r>
            <a:r>
              <a:rPr lang="en-GB" sz="700" dirty="0" smtClean="0">
                <a:solidFill>
                  <a:schemeClr val="tx2"/>
                </a:solidFill>
              </a:rPr>
              <a:t>Product Listing</a:t>
            </a:r>
          </a:p>
          <a:p>
            <a:pPr>
              <a:lnSpc>
                <a:spcPct val="90000"/>
              </a:lnSpc>
            </a:pPr>
            <a:r>
              <a:rPr lang="en-GB" sz="700" dirty="0" smtClean="0">
                <a:solidFill>
                  <a:schemeClr val="tx2"/>
                </a:solidFill>
              </a:rPr>
              <a:t>--Master File (Annual Reviews)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GB" sz="700" dirty="0" smtClean="0"/>
              <a:t>DMF</a:t>
            </a:r>
          </a:p>
          <a:p>
            <a:pPr>
              <a:lnSpc>
                <a:spcPct val="90000"/>
              </a:lnSpc>
            </a:pPr>
            <a:endParaRPr lang="en-GB" sz="700" dirty="0" smtClean="0"/>
          </a:p>
          <a:p>
            <a:pPr>
              <a:lnSpc>
                <a:spcPct val="90000"/>
              </a:lnSpc>
            </a:pPr>
            <a:r>
              <a:rPr lang="en-GB" sz="700" dirty="0" smtClean="0"/>
              <a:t>- Product Lists</a:t>
            </a:r>
            <a:endParaRPr lang="en-GB" sz="700" dirty="0"/>
          </a:p>
          <a:p>
            <a:pPr>
              <a:lnSpc>
                <a:spcPct val="90000"/>
              </a:lnSpc>
            </a:pPr>
            <a:r>
              <a:rPr lang="en-GB" sz="700" dirty="0"/>
              <a:t>  </a:t>
            </a:r>
          </a:p>
          <a:p>
            <a:pPr>
              <a:lnSpc>
                <a:spcPct val="140000"/>
              </a:lnSpc>
            </a:pPr>
            <a:endParaRPr lang="en-GB" sz="700" dirty="0">
              <a:latin typeface="Univers" pitchFamily="34" charset="0"/>
            </a:endParaRPr>
          </a:p>
          <a:p>
            <a:pPr algn="ctr"/>
            <a:endParaRPr lang="en-GB" sz="700" dirty="0">
              <a:latin typeface="Univers" pitchFamily="34" charset="0"/>
            </a:endParaRPr>
          </a:p>
        </p:txBody>
      </p:sp>
      <p:sp>
        <p:nvSpPr>
          <p:cNvPr id="298" name="Text Box 111" descr="Newsprint"/>
          <p:cNvSpPr txBox="1">
            <a:spLocks noChangeArrowheads="1"/>
          </p:cNvSpPr>
          <p:nvPr/>
        </p:nvSpPr>
        <p:spPr bwMode="auto">
          <a:xfrm>
            <a:off x="1214414" y="500042"/>
            <a:ext cx="95565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700" dirty="0" smtClean="0">
                <a:solidFill>
                  <a:schemeClr val="tx2"/>
                </a:solidFill>
              </a:rPr>
              <a:t>--Licences</a:t>
            </a:r>
          </a:p>
          <a:p>
            <a:pPr>
              <a:lnSpc>
                <a:spcPct val="90000"/>
              </a:lnSpc>
            </a:pPr>
            <a:r>
              <a:rPr lang="en-GB" sz="700" dirty="0" smtClean="0">
                <a:solidFill>
                  <a:schemeClr val="tx2"/>
                </a:solidFill>
              </a:rPr>
              <a:t>   &amp; Patents</a:t>
            </a:r>
          </a:p>
          <a:p>
            <a:pPr>
              <a:lnSpc>
                <a:spcPct val="90000"/>
              </a:lnSpc>
            </a:pPr>
            <a:endParaRPr lang="en-GB" sz="7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7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7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7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700" dirty="0" smtClean="0">
                <a:solidFill>
                  <a:schemeClr val="tx2"/>
                </a:solidFill>
              </a:rPr>
              <a:t>- Glossary</a:t>
            </a:r>
            <a:endParaRPr lang="en-GB" sz="7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700" dirty="0" smtClean="0">
                <a:solidFill>
                  <a:schemeClr val="tx2"/>
                </a:solidFill>
              </a:rPr>
              <a:t>-- Internal &amp; External</a:t>
            </a:r>
          </a:p>
          <a:p>
            <a:pPr>
              <a:lnSpc>
                <a:spcPct val="90000"/>
              </a:lnSpc>
            </a:pPr>
            <a:r>
              <a:rPr lang="en-GB" sz="700" dirty="0" smtClean="0">
                <a:solidFill>
                  <a:schemeClr val="tx2"/>
                </a:solidFill>
              </a:rPr>
              <a:t>    Audit Scheduling</a:t>
            </a:r>
          </a:p>
          <a:p>
            <a:pPr>
              <a:lnSpc>
                <a:spcPct val="90000"/>
              </a:lnSpc>
            </a:pPr>
            <a:endParaRPr lang="en-GB" sz="7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7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700" dirty="0" smtClean="0">
                <a:solidFill>
                  <a:schemeClr val="tx2"/>
                </a:solidFill>
              </a:rPr>
              <a:t>--  </a:t>
            </a:r>
            <a:r>
              <a:rPr lang="en-GB" sz="700" b="1" i="1" dirty="0" smtClean="0">
                <a:solidFill>
                  <a:schemeClr val="tx2"/>
                </a:solidFill>
              </a:rPr>
              <a:t>CORP’ LOGO </a:t>
            </a:r>
          </a:p>
          <a:p>
            <a:pPr>
              <a:lnSpc>
                <a:spcPct val="90000"/>
              </a:lnSpc>
            </a:pPr>
            <a:r>
              <a:rPr lang="en-GB" sz="700" dirty="0" smtClean="0">
                <a:solidFill>
                  <a:schemeClr val="tx2"/>
                </a:solidFill>
              </a:rPr>
              <a:t> </a:t>
            </a:r>
            <a:endParaRPr lang="en-GB" sz="7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7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700" dirty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140000"/>
              </a:lnSpc>
            </a:pPr>
            <a:endParaRPr lang="en-GB" sz="700" dirty="0">
              <a:solidFill>
                <a:schemeClr val="tx2"/>
              </a:solidFill>
              <a:latin typeface="Univers" pitchFamily="34" charset="0"/>
            </a:endParaRPr>
          </a:p>
          <a:p>
            <a:pPr algn="ctr"/>
            <a:endParaRPr lang="en-GB" sz="700" dirty="0">
              <a:solidFill>
                <a:schemeClr val="tx2"/>
              </a:solidFill>
              <a:latin typeface="Univers" pitchFamily="34" charset="0"/>
            </a:endParaRPr>
          </a:p>
        </p:txBody>
      </p:sp>
      <p:sp>
        <p:nvSpPr>
          <p:cNvPr id="301" name="Text Box 27"/>
          <p:cNvSpPr txBox="1">
            <a:spLocks noChangeArrowheads="1"/>
          </p:cNvSpPr>
          <p:nvPr/>
        </p:nvSpPr>
        <p:spPr bwMode="auto">
          <a:xfrm>
            <a:off x="2285984" y="3286124"/>
            <a:ext cx="722313" cy="4349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GB" sz="700" b="1" dirty="0" smtClean="0">
                <a:solidFill>
                  <a:srgbClr val="FF0000"/>
                </a:solidFill>
              </a:rPr>
              <a:t>Review(s) </a:t>
            </a:r>
            <a:r>
              <a:rPr lang="en-GB" sz="700" b="1" dirty="0">
                <a:solidFill>
                  <a:srgbClr val="FF0000"/>
                </a:solidFill>
              </a:rPr>
              <a:t>&amp; Approvals</a:t>
            </a:r>
          </a:p>
          <a:p>
            <a:pPr algn="ctr">
              <a:lnSpc>
                <a:spcPct val="80000"/>
              </a:lnSpc>
              <a:defRPr/>
            </a:pPr>
            <a:r>
              <a:rPr lang="en-GB" sz="700" b="1" dirty="0">
                <a:solidFill>
                  <a:srgbClr val="FF0000"/>
                </a:solidFill>
              </a:rPr>
              <a:t>(SOP)</a:t>
            </a:r>
          </a:p>
          <a:p>
            <a:pPr algn="ctr">
              <a:defRPr/>
            </a:pPr>
            <a:endParaRPr lang="en-GB" sz="7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en-GB" sz="700" b="1" dirty="0">
              <a:solidFill>
                <a:srgbClr val="FF0000"/>
              </a:solidFill>
            </a:endParaRPr>
          </a:p>
        </p:txBody>
      </p:sp>
      <p:sp>
        <p:nvSpPr>
          <p:cNvPr id="304" name="Text Box 885" descr="Newsprint"/>
          <p:cNvSpPr txBox="1">
            <a:spLocks noChangeArrowheads="1"/>
          </p:cNvSpPr>
          <p:nvPr/>
        </p:nvSpPr>
        <p:spPr bwMode="auto">
          <a:xfrm>
            <a:off x="8143900" y="0"/>
            <a:ext cx="15128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chemeClr val="accent2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Specification's</a:t>
            </a:r>
            <a:endParaRPr lang="en-GB" sz="7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rgbClr val="FF0000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Formulations                    </a:t>
            </a:r>
            <a:endParaRPr lang="en-GB" sz="7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rgbClr val="FF0000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In-process </a:t>
            </a:r>
            <a:r>
              <a:rPr lang="en-GB" sz="700" b="1" i="1" dirty="0">
                <a:solidFill>
                  <a:srgbClr val="FF0000"/>
                </a:solidFill>
              </a:rPr>
              <a:t>tests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rgbClr val="FF0000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Calibrations</a:t>
            </a:r>
            <a:endParaRPr lang="en-GB" sz="7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rgbClr val="FF0000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Sampling</a:t>
            </a:r>
            <a:endParaRPr lang="en-GB" sz="7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rgbClr val="FF0000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SOPs</a:t>
            </a:r>
            <a:r>
              <a:rPr lang="en-GB" sz="700" b="1" i="1" dirty="0">
                <a:solidFill>
                  <a:srgbClr val="FF0000"/>
                </a:solidFill>
              </a:rPr>
              <a:t>, </a:t>
            </a:r>
            <a:r>
              <a:rPr lang="en-GB" sz="700" b="1" i="1" dirty="0" smtClean="0">
                <a:solidFill>
                  <a:srgbClr val="FF0000"/>
                </a:solidFill>
              </a:rPr>
              <a:t>Forms, </a:t>
            </a:r>
            <a:endParaRPr lang="en-GB" sz="7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rgbClr val="FF0000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Process Steps </a:t>
            </a:r>
          </a:p>
          <a:p>
            <a:pPr>
              <a:lnSpc>
                <a:spcPct val="80000"/>
              </a:lnSpc>
            </a:pPr>
            <a:r>
              <a:rPr lang="en-GB" sz="700" b="1" i="1" dirty="0" smtClean="0">
                <a:solidFill>
                  <a:srgbClr val="FF0000"/>
                </a:solidFill>
              </a:rPr>
              <a:t>    Characterisation</a:t>
            </a:r>
            <a:endParaRPr lang="en-GB" sz="7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rgbClr val="FF0000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Log </a:t>
            </a:r>
            <a:r>
              <a:rPr lang="en-GB" sz="700" b="1" i="1" dirty="0">
                <a:solidFill>
                  <a:srgbClr val="FF0000"/>
                </a:solidFill>
              </a:rPr>
              <a:t>Books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rgbClr val="FF0000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Utility </a:t>
            </a:r>
            <a:r>
              <a:rPr lang="en-GB" sz="700" b="1" i="1" dirty="0">
                <a:solidFill>
                  <a:srgbClr val="FF0000"/>
                </a:solidFill>
              </a:rPr>
              <a:t>chart  records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rgbClr val="FF0000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Shop </a:t>
            </a:r>
            <a:r>
              <a:rPr lang="en-GB" sz="700" b="1" i="1" dirty="0">
                <a:solidFill>
                  <a:srgbClr val="FF0000"/>
                </a:solidFill>
              </a:rPr>
              <a:t>Floor Records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rgbClr val="FF0000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Data </a:t>
            </a:r>
            <a:r>
              <a:rPr lang="en-GB" sz="700" b="1" i="1" dirty="0">
                <a:solidFill>
                  <a:srgbClr val="FF0000"/>
                </a:solidFill>
              </a:rPr>
              <a:t>Collection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rgbClr val="FF0000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Risk </a:t>
            </a:r>
            <a:r>
              <a:rPr lang="en-GB" sz="700" b="1" i="1" dirty="0">
                <a:solidFill>
                  <a:srgbClr val="FF0000"/>
                </a:solidFill>
              </a:rPr>
              <a:t>Assessment </a:t>
            </a:r>
            <a:endParaRPr lang="en-GB" sz="700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 smtClean="0">
                <a:solidFill>
                  <a:srgbClr val="FF0000"/>
                </a:solidFill>
              </a:rPr>
              <a:t> Reconciliations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 smtClean="0">
                <a:solidFill>
                  <a:srgbClr val="FF0000"/>
                </a:solidFill>
              </a:rPr>
              <a:t> Line Clearance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 smtClean="0">
                <a:solidFill>
                  <a:srgbClr val="FF0000"/>
                </a:solidFill>
              </a:rPr>
              <a:t> QC Reviews/Approvals</a:t>
            </a:r>
          </a:p>
          <a:p>
            <a:pPr>
              <a:lnSpc>
                <a:spcPct val="80000"/>
              </a:lnSpc>
            </a:pPr>
            <a:endParaRPr lang="en-GB" sz="700" b="1" i="1" dirty="0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endParaRPr lang="en-GB" sz="700" i="1" dirty="0">
              <a:latin typeface="Univers" pitchFamily="34" charset="0"/>
            </a:endParaRPr>
          </a:p>
          <a:p>
            <a:pPr algn="ctr"/>
            <a:endParaRPr lang="en-GB" sz="700" dirty="0">
              <a:latin typeface="Univers" pitchFamily="34" charset="0"/>
            </a:endParaRPr>
          </a:p>
        </p:txBody>
      </p:sp>
      <p:sp>
        <p:nvSpPr>
          <p:cNvPr id="305" name="Text Box 27"/>
          <p:cNvSpPr txBox="1">
            <a:spLocks noChangeArrowheads="1"/>
          </p:cNvSpPr>
          <p:nvPr/>
        </p:nvSpPr>
        <p:spPr bwMode="auto">
          <a:xfrm>
            <a:off x="2285984" y="3786190"/>
            <a:ext cx="722313" cy="4349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GB" sz="700" b="1" dirty="0" smtClean="0">
                <a:solidFill>
                  <a:srgbClr val="FF0000"/>
                </a:solidFill>
              </a:rPr>
              <a:t>Document Control</a:t>
            </a:r>
          </a:p>
          <a:p>
            <a:pPr algn="ctr">
              <a:lnSpc>
                <a:spcPct val="80000"/>
              </a:lnSpc>
              <a:defRPr/>
            </a:pPr>
            <a:r>
              <a:rPr lang="en-GB" sz="700" b="1" dirty="0" smtClean="0">
                <a:solidFill>
                  <a:srgbClr val="FF0000"/>
                </a:solidFill>
              </a:rPr>
              <a:t>System </a:t>
            </a:r>
          </a:p>
          <a:p>
            <a:pPr algn="ctr">
              <a:lnSpc>
                <a:spcPct val="80000"/>
              </a:lnSpc>
              <a:defRPr/>
            </a:pPr>
            <a:r>
              <a:rPr lang="en-GB" sz="700" b="1" dirty="0" smtClean="0">
                <a:solidFill>
                  <a:srgbClr val="FF0000"/>
                </a:solidFill>
              </a:rPr>
              <a:t>(ERP)</a:t>
            </a:r>
            <a:endParaRPr lang="en-GB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sz="7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en-GB" sz="700" b="1" dirty="0">
              <a:solidFill>
                <a:srgbClr val="FF0000"/>
              </a:solidFill>
            </a:endParaRPr>
          </a:p>
        </p:txBody>
      </p:sp>
      <p:sp>
        <p:nvSpPr>
          <p:cNvPr id="319" name="Text Box 27"/>
          <p:cNvSpPr txBox="1">
            <a:spLocks noChangeArrowheads="1"/>
          </p:cNvSpPr>
          <p:nvPr/>
        </p:nvSpPr>
        <p:spPr bwMode="auto">
          <a:xfrm>
            <a:off x="2285984" y="4286256"/>
            <a:ext cx="722313" cy="4349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GB" sz="700" b="1" dirty="0" smtClean="0">
                <a:solidFill>
                  <a:srgbClr val="FF0000"/>
                </a:solidFill>
              </a:rPr>
              <a:t>Roles &amp; </a:t>
            </a:r>
            <a:r>
              <a:rPr lang="en-GB" sz="700" b="1" dirty="0" err="1" smtClean="0">
                <a:solidFill>
                  <a:srgbClr val="FF0000"/>
                </a:solidFill>
              </a:rPr>
              <a:t>Responsibilit’s</a:t>
            </a:r>
            <a:endParaRPr lang="en-GB" sz="7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GB" sz="700" b="1" dirty="0" smtClean="0">
                <a:solidFill>
                  <a:srgbClr val="FF0000"/>
                </a:solidFill>
              </a:rPr>
              <a:t>(Job Descriptions)</a:t>
            </a:r>
            <a:endParaRPr lang="en-GB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GB" sz="7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en-GB" sz="700" b="1" dirty="0">
              <a:solidFill>
                <a:srgbClr val="FF0000"/>
              </a:solidFill>
            </a:endParaRPr>
          </a:p>
        </p:txBody>
      </p:sp>
      <p:cxnSp>
        <p:nvCxnSpPr>
          <p:cNvPr id="324" name="Straight Connector 323"/>
          <p:cNvCxnSpPr/>
          <p:nvPr/>
        </p:nvCxnSpPr>
        <p:spPr>
          <a:xfrm rot="5400000">
            <a:off x="2251059" y="260666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rot="5400000">
            <a:off x="1464447" y="2607463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rot="5400000">
            <a:off x="3000364" y="264318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3786182" y="264318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rot="5400000">
            <a:off x="5464975" y="267890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rot="5400000">
            <a:off x="4572000" y="264318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rot="16200000" flipV="1">
            <a:off x="1000100" y="3357562"/>
            <a:ext cx="285756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3" name="Group 362"/>
          <p:cNvGrpSpPr/>
          <p:nvPr/>
        </p:nvGrpSpPr>
        <p:grpSpPr>
          <a:xfrm>
            <a:off x="3929058" y="4214818"/>
            <a:ext cx="652743" cy="357190"/>
            <a:chOff x="5286380" y="4144174"/>
            <a:chExt cx="652743" cy="357190"/>
          </a:xfrm>
        </p:grpSpPr>
        <p:sp>
          <p:nvSpPr>
            <p:cNvPr id="358" name="Text Box 853"/>
            <p:cNvSpPr txBox="1">
              <a:spLocks noChangeArrowheads="1"/>
            </p:cNvSpPr>
            <p:nvPr/>
          </p:nvSpPr>
          <p:spPr bwMode="auto">
            <a:xfrm>
              <a:off x="5286380" y="4214818"/>
              <a:ext cx="652743" cy="266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FontTx/>
                <a:buChar char="-"/>
              </a:pPr>
              <a:r>
                <a:rPr lang="fr-FR" sz="700" b="1" i="1" dirty="0" err="1" smtClean="0">
                  <a:solidFill>
                    <a:srgbClr val="FF0000"/>
                  </a:solidFill>
                </a:rPr>
                <a:t>Trending</a:t>
              </a:r>
              <a:r>
                <a:rPr lang="fr-FR" sz="700" b="1" i="1" dirty="0" smtClean="0">
                  <a:solidFill>
                    <a:srgbClr val="FF0000"/>
                  </a:solidFill>
                </a:rPr>
                <a:t> &amp; </a:t>
              </a:r>
            </a:p>
            <a:p>
              <a:pPr>
                <a:lnSpc>
                  <a:spcPct val="80000"/>
                </a:lnSpc>
                <a:buFontTx/>
                <a:buChar char="-"/>
              </a:pPr>
              <a:r>
                <a:rPr lang="fr-FR" sz="700" b="1" i="1" dirty="0" smtClean="0">
                  <a:solidFill>
                    <a:srgbClr val="FF0000"/>
                  </a:solidFill>
                </a:rPr>
                <a:t>Monitoring</a:t>
              </a:r>
            </a:p>
          </p:txBody>
        </p:sp>
        <p:cxnSp>
          <p:nvCxnSpPr>
            <p:cNvPr id="360" name="Straight Connector 359"/>
            <p:cNvCxnSpPr/>
            <p:nvPr/>
          </p:nvCxnSpPr>
          <p:spPr>
            <a:xfrm rot="5400000" flipH="1" flipV="1">
              <a:off x="5179223" y="4321975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2" name="Straight Connector 361"/>
          <p:cNvCxnSpPr/>
          <p:nvPr/>
        </p:nvCxnSpPr>
        <p:spPr>
          <a:xfrm rot="5400000" flipH="1" flipV="1">
            <a:off x="2464579" y="3964785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 Box 29"/>
          <p:cNvSpPr txBox="1">
            <a:spLocks noChangeArrowheads="1"/>
          </p:cNvSpPr>
          <p:nvPr/>
        </p:nvSpPr>
        <p:spPr bwMode="auto">
          <a:xfrm>
            <a:off x="3857620" y="3786190"/>
            <a:ext cx="714380" cy="4349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700" b="1" dirty="0" smtClean="0">
                <a:solidFill>
                  <a:srgbClr val="FF0000"/>
                </a:solidFill>
              </a:rPr>
              <a:t>Complaints &amp;</a:t>
            </a:r>
          </a:p>
          <a:p>
            <a:pPr algn="ctr"/>
            <a:r>
              <a:rPr lang="en-GB" sz="700" b="1" dirty="0" smtClean="0">
                <a:solidFill>
                  <a:srgbClr val="FF0000"/>
                </a:solidFill>
              </a:rPr>
              <a:t>Non </a:t>
            </a:r>
            <a:r>
              <a:rPr lang="en-GB" sz="700" b="1" dirty="0" err="1" smtClean="0">
                <a:solidFill>
                  <a:srgbClr val="FF0000"/>
                </a:solidFill>
              </a:rPr>
              <a:t>Conform’s</a:t>
            </a:r>
            <a:endParaRPr lang="en-GB" sz="700" b="1" dirty="0" smtClean="0">
              <a:solidFill>
                <a:srgbClr val="FF0000"/>
              </a:solidFill>
            </a:endParaRPr>
          </a:p>
        </p:txBody>
      </p:sp>
      <p:grpSp>
        <p:nvGrpSpPr>
          <p:cNvPr id="366" name="Group 365"/>
          <p:cNvGrpSpPr/>
          <p:nvPr/>
        </p:nvGrpSpPr>
        <p:grpSpPr>
          <a:xfrm>
            <a:off x="2357422" y="4714884"/>
            <a:ext cx="1034257" cy="576253"/>
            <a:chOff x="5286380" y="4144174"/>
            <a:chExt cx="1034257" cy="576253"/>
          </a:xfrm>
        </p:grpSpPr>
        <p:sp>
          <p:nvSpPr>
            <p:cNvPr id="367" name="Text Box 853"/>
            <p:cNvSpPr txBox="1">
              <a:spLocks noChangeArrowheads="1"/>
            </p:cNvSpPr>
            <p:nvPr/>
          </p:nvSpPr>
          <p:spPr bwMode="auto">
            <a:xfrm>
              <a:off x="5286380" y="4214818"/>
              <a:ext cx="1034257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FR" sz="700" b="1" i="1" dirty="0" smtClean="0">
                  <a:solidFill>
                    <a:srgbClr val="FF0000"/>
                  </a:solidFill>
                </a:rPr>
                <a:t>Training </a:t>
              </a:r>
              <a:r>
                <a:rPr lang="fr-FR" sz="700" b="1" i="1" dirty="0" err="1" smtClean="0">
                  <a:solidFill>
                    <a:srgbClr val="FF0000"/>
                  </a:solidFill>
                </a:rPr>
                <a:t>Matrix</a:t>
              </a:r>
              <a:endParaRPr lang="fr-FR" sz="700" b="1" i="1" dirty="0" smtClean="0">
                <a:solidFill>
                  <a:srgbClr val="FF0000"/>
                </a:solidFill>
              </a:endParaRPr>
            </a:p>
            <a:p>
              <a:r>
                <a:rPr lang="fr-FR" sz="700" b="1" i="1" dirty="0" smtClean="0">
                  <a:solidFill>
                    <a:srgbClr val="FF0000"/>
                  </a:solidFill>
                </a:rPr>
                <a:t>  (Training Files)</a:t>
              </a:r>
            </a:p>
            <a:p>
              <a:r>
                <a:rPr lang="fr-FR" sz="700" b="1" i="1" dirty="0" smtClean="0">
                  <a:solidFill>
                    <a:srgbClr val="FF0000"/>
                  </a:solidFill>
                </a:rPr>
                <a:t>- Master Signature List</a:t>
              </a:r>
            </a:p>
          </p:txBody>
        </p:sp>
        <p:cxnSp>
          <p:nvCxnSpPr>
            <p:cNvPr id="368" name="Straight Connector 367"/>
            <p:cNvCxnSpPr/>
            <p:nvPr/>
          </p:nvCxnSpPr>
          <p:spPr>
            <a:xfrm flipV="1">
              <a:off x="5357024" y="4144174"/>
              <a:ext cx="1588" cy="576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 368"/>
          <p:cNvGrpSpPr/>
          <p:nvPr/>
        </p:nvGrpSpPr>
        <p:grpSpPr>
          <a:xfrm>
            <a:off x="3929058" y="4786322"/>
            <a:ext cx="832279" cy="486142"/>
            <a:chOff x="5286380" y="4144174"/>
            <a:chExt cx="832279" cy="486142"/>
          </a:xfrm>
        </p:grpSpPr>
        <p:sp>
          <p:nvSpPr>
            <p:cNvPr id="370" name="Text Box 853"/>
            <p:cNvSpPr txBox="1">
              <a:spLocks noChangeArrowheads="1"/>
            </p:cNvSpPr>
            <p:nvPr/>
          </p:nvSpPr>
          <p:spPr bwMode="auto">
            <a:xfrm>
              <a:off x="5286380" y="4214818"/>
              <a:ext cx="832279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FR" sz="700" b="1" i="1" dirty="0" smtClean="0">
                  <a:solidFill>
                    <a:srgbClr val="FF0000"/>
                  </a:solidFill>
                </a:rPr>
                <a:t>Records &amp; </a:t>
              </a:r>
            </a:p>
            <a:p>
              <a:r>
                <a:rPr lang="fr-FR" sz="700" b="1" i="1" dirty="0" smtClean="0">
                  <a:solidFill>
                    <a:srgbClr val="FF0000"/>
                  </a:solidFill>
                </a:rPr>
                <a:t>    </a:t>
              </a:r>
              <a:r>
                <a:rPr lang="fr-FR" sz="700" b="1" i="1" dirty="0" err="1" smtClean="0">
                  <a:solidFill>
                    <a:srgbClr val="FF0000"/>
                  </a:solidFill>
                </a:rPr>
                <a:t>Archiving</a:t>
              </a:r>
              <a:endParaRPr lang="fr-FR" sz="700" b="1" i="1" dirty="0" smtClean="0">
                <a:solidFill>
                  <a:srgbClr val="FF0000"/>
                </a:solidFill>
              </a:endParaRPr>
            </a:p>
            <a:p>
              <a:r>
                <a:rPr lang="fr-FR" sz="700" b="1" i="1" dirty="0" smtClean="0">
                  <a:solidFill>
                    <a:srgbClr val="FF0000"/>
                  </a:solidFill>
                </a:rPr>
                <a:t>   &amp; Data Security</a:t>
              </a:r>
            </a:p>
          </p:txBody>
        </p:sp>
        <p:cxnSp>
          <p:nvCxnSpPr>
            <p:cNvPr id="371" name="Straight Connector 370"/>
            <p:cNvCxnSpPr/>
            <p:nvPr/>
          </p:nvCxnSpPr>
          <p:spPr>
            <a:xfrm rot="5400000" flipH="1" flipV="1">
              <a:off x="5179223" y="4321975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3" name="Right Arrow 372"/>
          <p:cNvSpPr/>
          <p:nvPr/>
        </p:nvSpPr>
        <p:spPr>
          <a:xfrm rot="5400000">
            <a:off x="8824524" y="2605468"/>
            <a:ext cx="353200" cy="2857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2" name="Text Box 853"/>
          <p:cNvSpPr txBox="1">
            <a:spLocks noChangeArrowheads="1"/>
          </p:cNvSpPr>
          <p:nvPr/>
        </p:nvSpPr>
        <p:spPr bwMode="auto">
          <a:xfrm>
            <a:off x="8286776" y="3286124"/>
            <a:ext cx="73930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Investigations</a:t>
            </a:r>
          </a:p>
        </p:txBody>
      </p:sp>
      <p:sp>
        <p:nvSpPr>
          <p:cNvPr id="395" name="Text Box 853"/>
          <p:cNvSpPr txBox="1">
            <a:spLocks noChangeArrowheads="1"/>
          </p:cNvSpPr>
          <p:nvPr/>
        </p:nvSpPr>
        <p:spPr bwMode="auto">
          <a:xfrm>
            <a:off x="6286512" y="3214686"/>
            <a:ext cx="73930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Investigations</a:t>
            </a:r>
          </a:p>
        </p:txBody>
      </p:sp>
      <p:cxnSp>
        <p:nvCxnSpPr>
          <p:cNvPr id="396" name="Straight Connector 395"/>
          <p:cNvCxnSpPr/>
          <p:nvPr/>
        </p:nvCxnSpPr>
        <p:spPr>
          <a:xfrm rot="5400000" flipH="1" flipV="1">
            <a:off x="6286909" y="3285727"/>
            <a:ext cx="14287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Text Box 63"/>
          <p:cNvSpPr txBox="1">
            <a:spLocks noChangeArrowheads="1"/>
          </p:cNvSpPr>
          <p:nvPr/>
        </p:nvSpPr>
        <p:spPr bwMode="auto">
          <a:xfrm>
            <a:off x="5929322" y="1571612"/>
            <a:ext cx="792162" cy="431800"/>
          </a:xfrm>
          <a:prstGeom prst="rect">
            <a:avLst/>
          </a:prstGeom>
          <a:solidFill>
            <a:srgbClr val="CCCC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Product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Quality Release</a:t>
            </a:r>
          </a:p>
        </p:txBody>
      </p:sp>
      <p:sp>
        <p:nvSpPr>
          <p:cNvPr id="400" name="Text Box 64"/>
          <p:cNvSpPr txBox="1">
            <a:spLocks noChangeArrowheads="1"/>
          </p:cNvSpPr>
          <p:nvPr/>
        </p:nvSpPr>
        <p:spPr bwMode="auto">
          <a:xfrm>
            <a:off x="5143504" y="1571612"/>
            <a:ext cx="722311" cy="434975"/>
          </a:xfrm>
          <a:prstGeom prst="rect">
            <a:avLst/>
          </a:prstGeom>
          <a:solidFill>
            <a:srgbClr val="CCCC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GB" sz="900" b="1" dirty="0">
                <a:solidFill>
                  <a:srgbClr val="C00000"/>
                </a:solidFill>
              </a:rPr>
              <a:t>Marketing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en-GB" sz="900" b="1" dirty="0">
                <a:solidFill>
                  <a:srgbClr val="C00000"/>
                </a:solidFill>
              </a:rPr>
              <a:t>Product</a:t>
            </a:r>
          </a:p>
        </p:txBody>
      </p:sp>
      <p:sp>
        <p:nvSpPr>
          <p:cNvPr id="405" name="Text Box 232" descr="Newsprint"/>
          <p:cNvSpPr txBox="1">
            <a:spLocks noChangeArrowheads="1"/>
          </p:cNvSpPr>
          <p:nvPr/>
        </p:nvSpPr>
        <p:spPr bwMode="auto">
          <a:xfrm>
            <a:off x="5786446" y="500042"/>
            <a:ext cx="1873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chemeClr val="accent2"/>
                </a:solidFill>
              </a:rPr>
              <a:t> </a:t>
            </a:r>
            <a:r>
              <a:rPr lang="en-GB" sz="700" b="1" i="1" dirty="0" smtClean="0">
                <a:solidFill>
                  <a:schemeClr val="accent2"/>
                </a:solidFill>
              </a:rPr>
              <a:t>---</a:t>
            </a:r>
            <a:r>
              <a:rPr lang="en-GB" sz="700" b="1" i="1" dirty="0" smtClean="0">
                <a:solidFill>
                  <a:srgbClr val="FF0000"/>
                </a:solidFill>
              </a:rPr>
              <a:t>Analysis </a:t>
            </a:r>
            <a:r>
              <a:rPr lang="en-GB" sz="700" b="1" i="1" dirty="0">
                <a:solidFill>
                  <a:srgbClr val="FF0000"/>
                </a:solidFill>
              </a:rPr>
              <a:t>Link to PIR or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rgbClr val="FF0000"/>
                </a:solidFill>
              </a:rPr>
              <a:t>   </a:t>
            </a:r>
            <a:r>
              <a:rPr lang="en-GB" sz="700" b="1" i="1" dirty="0" smtClean="0">
                <a:solidFill>
                  <a:srgbClr val="FF0000"/>
                </a:solidFill>
              </a:rPr>
              <a:t>    OOS </a:t>
            </a:r>
            <a:r>
              <a:rPr lang="en-GB" sz="700" b="1" i="1" dirty="0">
                <a:solidFill>
                  <a:srgbClr val="FF0000"/>
                </a:solidFill>
              </a:rPr>
              <a:t>Deviation, etc</a:t>
            </a:r>
            <a:r>
              <a:rPr lang="en-GB" sz="700" b="1" i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 smtClean="0">
                <a:solidFill>
                  <a:srgbClr val="FF0000"/>
                </a:solidFill>
              </a:rPr>
              <a:t>      </a:t>
            </a:r>
            <a:r>
              <a:rPr lang="en-GB" sz="700" b="1" i="1" dirty="0" smtClean="0">
                <a:solidFill>
                  <a:schemeClr val="tx2"/>
                </a:solidFill>
              </a:rPr>
              <a:t>21 CFR 211:115</a:t>
            </a:r>
            <a:endParaRPr lang="en-GB" sz="700" b="1" i="1" dirty="0">
              <a:solidFill>
                <a:schemeClr val="tx2"/>
              </a:solidFill>
            </a:endParaRPr>
          </a:p>
          <a:p>
            <a:pPr algn="ctr" eaLnBrk="0" hangingPunct="0"/>
            <a:endParaRPr lang="en-GB" sz="700" dirty="0">
              <a:latin typeface="Univers" pitchFamily="34" charset="0"/>
            </a:endParaRPr>
          </a:p>
        </p:txBody>
      </p:sp>
      <p:sp>
        <p:nvSpPr>
          <p:cNvPr id="407" name="Text Box 88"/>
          <p:cNvSpPr txBox="1">
            <a:spLocks noChangeArrowheads="1"/>
          </p:cNvSpPr>
          <p:nvPr/>
        </p:nvSpPr>
        <p:spPr bwMode="auto">
          <a:xfrm>
            <a:off x="4786314" y="857233"/>
            <a:ext cx="936625" cy="285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defPPr>
              <a:defRPr lang="fr-FR"/>
            </a:defPPr>
            <a:lvl1pPr algn="ctr">
              <a:lnSpc>
                <a:spcPct val="90000"/>
              </a:lnSpc>
              <a:defRPr sz="700" b="1">
                <a:solidFill>
                  <a:srgbClr val="C00000"/>
                </a:solidFill>
              </a:defRPr>
            </a:lvl1pPr>
          </a:lstStyle>
          <a:p>
            <a:r>
              <a:rPr lang="en-GB" dirty="0"/>
              <a:t>Scrap Batch</a:t>
            </a:r>
          </a:p>
        </p:txBody>
      </p:sp>
      <p:sp>
        <p:nvSpPr>
          <p:cNvPr id="408" name="Text Box 87"/>
          <p:cNvSpPr txBox="1">
            <a:spLocks noChangeArrowheads="1"/>
          </p:cNvSpPr>
          <p:nvPr/>
        </p:nvSpPr>
        <p:spPr bwMode="auto">
          <a:xfrm>
            <a:off x="5786446" y="857233"/>
            <a:ext cx="900112" cy="285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defPPr>
              <a:defRPr lang="fr-FR"/>
            </a:defPPr>
            <a:lvl1pPr algn="ctr">
              <a:lnSpc>
                <a:spcPct val="90000"/>
              </a:lnSpc>
              <a:defRPr sz="700" b="1">
                <a:solidFill>
                  <a:srgbClr val="C00000"/>
                </a:solidFill>
              </a:defRPr>
            </a:lvl1pPr>
          </a:lstStyle>
          <a:p>
            <a:r>
              <a:rPr lang="en-GB" dirty="0"/>
              <a:t>Batch Re-Work</a:t>
            </a:r>
          </a:p>
        </p:txBody>
      </p:sp>
      <p:sp>
        <p:nvSpPr>
          <p:cNvPr id="409" name="Text Box 244" descr="Newsprint"/>
          <p:cNvSpPr txBox="1">
            <a:spLocks noChangeArrowheads="1"/>
          </p:cNvSpPr>
          <p:nvPr/>
        </p:nvSpPr>
        <p:spPr bwMode="auto">
          <a:xfrm>
            <a:off x="4857752" y="548680"/>
            <a:ext cx="1873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chemeClr val="accent2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Alerts </a:t>
            </a:r>
            <a:r>
              <a:rPr lang="en-GB" sz="700" b="1" i="1" dirty="0">
                <a:solidFill>
                  <a:srgbClr val="FF0000"/>
                </a:solidFill>
              </a:rPr>
              <a:t>and/or </a:t>
            </a:r>
          </a:p>
          <a:p>
            <a:pPr>
              <a:lnSpc>
                <a:spcPct val="80000"/>
              </a:lnSpc>
            </a:pPr>
            <a:r>
              <a:rPr lang="en-GB" sz="700" b="1" i="1" dirty="0" smtClean="0">
                <a:solidFill>
                  <a:srgbClr val="FF0000"/>
                </a:solidFill>
              </a:rPr>
              <a:t>    analysis</a:t>
            </a:r>
            <a:endParaRPr lang="en-GB" sz="700" b="1" i="1" dirty="0">
              <a:solidFill>
                <a:srgbClr val="FF0000"/>
              </a:solidFill>
            </a:endParaRPr>
          </a:p>
          <a:p>
            <a:pPr algn="ctr" eaLnBrk="0" hangingPunct="0"/>
            <a:endParaRPr lang="en-GB" sz="700" dirty="0">
              <a:latin typeface="Univers" pitchFamily="34" charset="0"/>
            </a:endParaRPr>
          </a:p>
        </p:txBody>
      </p:sp>
      <p:sp>
        <p:nvSpPr>
          <p:cNvPr id="49238" name="Text Box 86"/>
          <p:cNvSpPr txBox="1">
            <a:spLocks noChangeArrowheads="1"/>
          </p:cNvSpPr>
          <p:nvPr/>
        </p:nvSpPr>
        <p:spPr bwMode="auto">
          <a:xfrm rot="16200000">
            <a:off x="6177776" y="4879181"/>
            <a:ext cx="1871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 INFRASTRUCTURE</a:t>
            </a:r>
            <a:endParaRPr lang="en-GB" sz="1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nivers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7000892" y="3643314"/>
            <a:ext cx="1143008" cy="3357586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1" name="Rectangle 320"/>
          <p:cNvSpPr/>
          <p:nvPr/>
        </p:nvSpPr>
        <p:spPr>
          <a:xfrm>
            <a:off x="7286644" y="4071942"/>
            <a:ext cx="1000100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734" name="Text Box 122"/>
          <p:cNvSpPr txBox="1">
            <a:spLocks noChangeArrowheads="1"/>
          </p:cNvSpPr>
          <p:nvPr/>
        </p:nvSpPr>
        <p:spPr bwMode="auto">
          <a:xfrm>
            <a:off x="7500958" y="2143116"/>
            <a:ext cx="785818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PROCESS VALIDATION</a:t>
            </a:r>
          </a:p>
        </p:txBody>
      </p:sp>
      <p:sp>
        <p:nvSpPr>
          <p:cNvPr id="274" name="Right Arrow 273"/>
          <p:cNvSpPr/>
          <p:nvPr/>
        </p:nvSpPr>
        <p:spPr>
          <a:xfrm rot="16200000">
            <a:off x="5857884" y="4429132"/>
            <a:ext cx="40719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76" name="Line 115"/>
          <p:cNvSpPr>
            <a:spLocks noChangeShapeType="1"/>
          </p:cNvSpPr>
          <p:nvPr/>
        </p:nvSpPr>
        <p:spPr bwMode="auto">
          <a:xfrm>
            <a:off x="7132657" y="6681787"/>
            <a:ext cx="276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28702" name="Text Box 49"/>
          <p:cNvSpPr txBox="1">
            <a:spLocks noChangeArrowheads="1"/>
          </p:cNvSpPr>
          <p:nvPr/>
        </p:nvSpPr>
        <p:spPr bwMode="auto">
          <a:xfrm>
            <a:off x="7361257" y="6529387"/>
            <a:ext cx="722313" cy="32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GB" sz="1000" b="1">
                <a:solidFill>
                  <a:srgbClr val="C00000"/>
                </a:solidFill>
              </a:rPr>
              <a:t>H.R</a:t>
            </a:r>
          </a:p>
        </p:txBody>
      </p:sp>
      <p:sp>
        <p:nvSpPr>
          <p:cNvPr id="28729" name="Line 116"/>
          <p:cNvSpPr>
            <a:spLocks noChangeShapeType="1"/>
          </p:cNvSpPr>
          <p:nvPr/>
        </p:nvSpPr>
        <p:spPr bwMode="auto">
          <a:xfrm>
            <a:off x="7132657" y="6300787"/>
            <a:ext cx="276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28730" name="Line 117"/>
          <p:cNvSpPr>
            <a:spLocks noChangeShapeType="1"/>
          </p:cNvSpPr>
          <p:nvPr/>
        </p:nvSpPr>
        <p:spPr bwMode="auto">
          <a:xfrm flipV="1">
            <a:off x="7208857" y="5538787"/>
            <a:ext cx="22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28731" name="Line 118"/>
          <p:cNvSpPr>
            <a:spLocks noChangeShapeType="1"/>
          </p:cNvSpPr>
          <p:nvPr/>
        </p:nvSpPr>
        <p:spPr bwMode="auto">
          <a:xfrm>
            <a:off x="7208857" y="5081587"/>
            <a:ext cx="20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28732" name="Line 119"/>
          <p:cNvSpPr>
            <a:spLocks noChangeShapeType="1"/>
          </p:cNvSpPr>
          <p:nvPr/>
        </p:nvSpPr>
        <p:spPr bwMode="auto">
          <a:xfrm>
            <a:off x="7208857" y="4700587"/>
            <a:ext cx="20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28733" name="Line 120"/>
          <p:cNvSpPr>
            <a:spLocks noChangeShapeType="1"/>
          </p:cNvSpPr>
          <p:nvPr/>
        </p:nvSpPr>
        <p:spPr bwMode="auto">
          <a:xfrm>
            <a:off x="7142182" y="4202112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28736" name="Line 149"/>
          <p:cNvSpPr>
            <a:spLocks noChangeShapeType="1"/>
          </p:cNvSpPr>
          <p:nvPr/>
        </p:nvSpPr>
        <p:spPr bwMode="auto">
          <a:xfrm flipH="1">
            <a:off x="7132657" y="5857875"/>
            <a:ext cx="9525" cy="823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28832" name="Text Box 810"/>
          <p:cNvSpPr txBox="1">
            <a:spLocks noChangeArrowheads="1"/>
          </p:cNvSpPr>
          <p:nvPr/>
        </p:nvSpPr>
        <p:spPr bwMode="auto">
          <a:xfrm>
            <a:off x="7361257" y="6148387"/>
            <a:ext cx="722313" cy="32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GB" sz="800" b="1" dirty="0" smtClean="0">
                <a:solidFill>
                  <a:srgbClr val="C00000"/>
                </a:solidFill>
              </a:rPr>
              <a:t>Warehouse</a:t>
            </a:r>
            <a:endParaRPr lang="en-GB" sz="800" b="1" dirty="0">
              <a:solidFill>
                <a:srgbClr val="C00000"/>
              </a:solidFill>
            </a:endParaRPr>
          </a:p>
          <a:p>
            <a:pPr algn="ctr">
              <a:lnSpc>
                <a:spcPct val="70000"/>
              </a:lnSpc>
            </a:pPr>
            <a:endParaRPr lang="en-GB" sz="1000" b="1" dirty="0">
              <a:solidFill>
                <a:srgbClr val="C00000"/>
              </a:solidFill>
            </a:endParaRPr>
          </a:p>
        </p:txBody>
      </p:sp>
      <p:sp>
        <p:nvSpPr>
          <p:cNvPr id="28833" name="Text Box 44"/>
          <p:cNvSpPr txBox="1">
            <a:spLocks noChangeArrowheads="1"/>
          </p:cNvSpPr>
          <p:nvPr/>
        </p:nvSpPr>
        <p:spPr bwMode="auto">
          <a:xfrm>
            <a:off x="7361257" y="4129087"/>
            <a:ext cx="722313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900" b="1" dirty="0">
                <a:solidFill>
                  <a:srgbClr val="C00000"/>
                </a:solidFill>
              </a:rPr>
              <a:t>Quality</a:t>
            </a:r>
          </a:p>
          <a:p>
            <a:pPr algn="ctr">
              <a:lnSpc>
                <a:spcPct val="110000"/>
              </a:lnSpc>
            </a:pPr>
            <a:r>
              <a:rPr lang="en-GB" sz="700" b="1" dirty="0" smtClean="0">
                <a:solidFill>
                  <a:srgbClr val="C00000"/>
                </a:solidFill>
              </a:rPr>
              <a:t>QA </a:t>
            </a:r>
            <a:r>
              <a:rPr lang="en-GB" sz="700" b="1" dirty="0">
                <a:solidFill>
                  <a:srgbClr val="C00000"/>
                </a:solidFill>
              </a:rPr>
              <a:t>/ QC</a:t>
            </a:r>
          </a:p>
        </p:txBody>
      </p:sp>
      <p:sp>
        <p:nvSpPr>
          <p:cNvPr id="28834" name="Text Box 45"/>
          <p:cNvSpPr txBox="1">
            <a:spLocks noChangeArrowheads="1"/>
          </p:cNvSpPr>
          <p:nvPr/>
        </p:nvSpPr>
        <p:spPr bwMode="auto">
          <a:xfrm>
            <a:off x="7361257" y="4548187"/>
            <a:ext cx="722313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800" b="1" dirty="0">
                <a:solidFill>
                  <a:srgbClr val="C00000"/>
                </a:solidFill>
              </a:rPr>
              <a:t>Regulatory </a:t>
            </a:r>
          </a:p>
          <a:p>
            <a:pPr algn="ctr">
              <a:lnSpc>
                <a:spcPct val="110000"/>
              </a:lnSpc>
            </a:pPr>
            <a:r>
              <a:rPr lang="en-GB" sz="800" b="1" dirty="0">
                <a:solidFill>
                  <a:srgbClr val="C00000"/>
                </a:solidFill>
              </a:rPr>
              <a:t>Affairs</a:t>
            </a:r>
          </a:p>
        </p:txBody>
      </p:sp>
      <p:sp>
        <p:nvSpPr>
          <p:cNvPr id="28835" name="Text Box 46"/>
          <p:cNvSpPr txBox="1">
            <a:spLocks noChangeArrowheads="1"/>
          </p:cNvSpPr>
          <p:nvPr/>
        </p:nvSpPr>
        <p:spPr bwMode="auto">
          <a:xfrm>
            <a:off x="7361257" y="4929187"/>
            <a:ext cx="722313" cy="361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800" b="1" dirty="0">
                <a:solidFill>
                  <a:srgbClr val="C00000"/>
                </a:solidFill>
              </a:rPr>
              <a:t>Engineering</a:t>
            </a:r>
          </a:p>
        </p:txBody>
      </p:sp>
      <p:sp>
        <p:nvSpPr>
          <p:cNvPr id="28836" name="Text Box 47"/>
          <p:cNvSpPr txBox="1">
            <a:spLocks noChangeArrowheads="1"/>
          </p:cNvSpPr>
          <p:nvPr/>
        </p:nvSpPr>
        <p:spPr bwMode="auto">
          <a:xfrm>
            <a:off x="7361257" y="5386387"/>
            <a:ext cx="722313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Supply Chain</a:t>
            </a:r>
            <a:endParaRPr lang="en-GB" sz="700" b="1" dirty="0">
              <a:solidFill>
                <a:srgbClr val="C00000"/>
              </a:solidFill>
            </a:endParaRPr>
          </a:p>
          <a:p>
            <a:pPr algn="ctr"/>
            <a:endParaRPr lang="en-GB" sz="900" b="1" dirty="0">
              <a:solidFill>
                <a:srgbClr val="C00000"/>
              </a:solidFill>
            </a:endParaRPr>
          </a:p>
          <a:p>
            <a:pPr algn="ctr"/>
            <a:endParaRPr lang="en-GB" sz="700" b="1" dirty="0">
              <a:solidFill>
                <a:srgbClr val="C00000"/>
              </a:solidFill>
            </a:endParaRPr>
          </a:p>
          <a:p>
            <a:pPr algn="ctr"/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8837" name="Line 811"/>
          <p:cNvSpPr>
            <a:spLocks noChangeShapeType="1"/>
          </p:cNvSpPr>
          <p:nvPr/>
        </p:nvSpPr>
        <p:spPr bwMode="auto">
          <a:xfrm>
            <a:off x="7132657" y="5919787"/>
            <a:ext cx="276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28838" name="Text Box 48"/>
          <p:cNvSpPr txBox="1">
            <a:spLocks noChangeArrowheads="1"/>
          </p:cNvSpPr>
          <p:nvPr/>
        </p:nvSpPr>
        <p:spPr bwMode="auto">
          <a:xfrm>
            <a:off x="7361257" y="5767387"/>
            <a:ext cx="722313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GB" sz="700" b="1" dirty="0">
                <a:solidFill>
                  <a:srgbClr val="C00000"/>
                </a:solidFill>
              </a:rPr>
              <a:t>Development</a:t>
            </a:r>
          </a:p>
        </p:txBody>
      </p:sp>
      <p:sp>
        <p:nvSpPr>
          <p:cNvPr id="28851" name="Line 839"/>
          <p:cNvSpPr>
            <a:spLocks noChangeShapeType="1"/>
          </p:cNvSpPr>
          <p:nvPr/>
        </p:nvSpPr>
        <p:spPr bwMode="auto">
          <a:xfrm>
            <a:off x="7142182" y="3841750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28855" name="Text Box 112"/>
          <p:cNvSpPr txBox="1">
            <a:spLocks noChangeArrowheads="1"/>
          </p:cNvSpPr>
          <p:nvPr/>
        </p:nvSpPr>
        <p:spPr bwMode="auto">
          <a:xfrm>
            <a:off x="7072330" y="2819400"/>
            <a:ext cx="785818" cy="434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1000" b="1" dirty="0" smtClean="0">
                <a:solidFill>
                  <a:srgbClr val="C00000"/>
                </a:solidFill>
              </a:rPr>
              <a:t>CAPA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700" b="1" dirty="0">
                <a:solidFill>
                  <a:schemeClr val="tx2"/>
                </a:solidFill>
              </a:rPr>
              <a:t>(CAPA </a:t>
            </a:r>
            <a:r>
              <a:rPr lang="en-GB" sz="700" b="1" dirty="0" err="1">
                <a:solidFill>
                  <a:schemeClr val="tx2"/>
                </a:solidFill>
              </a:rPr>
              <a:t>Mgmt</a:t>
            </a:r>
            <a:r>
              <a:rPr lang="en-GB" sz="700" b="1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90000"/>
              </a:lnSpc>
              <a:defRPr/>
            </a:pP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28856" name="Line 849"/>
          <p:cNvSpPr>
            <a:spLocks noChangeShapeType="1"/>
          </p:cNvSpPr>
          <p:nvPr/>
        </p:nvSpPr>
        <p:spPr bwMode="auto">
          <a:xfrm>
            <a:off x="7142182" y="3841750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272" name="Text Box 44"/>
          <p:cNvSpPr txBox="1">
            <a:spLocks noChangeArrowheads="1"/>
          </p:cNvSpPr>
          <p:nvPr/>
        </p:nvSpPr>
        <p:spPr bwMode="auto">
          <a:xfrm>
            <a:off x="7358082" y="3714752"/>
            <a:ext cx="722313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900" b="1" dirty="0">
                <a:solidFill>
                  <a:srgbClr val="C00000"/>
                </a:solidFill>
              </a:rPr>
              <a:t>P</a:t>
            </a:r>
            <a:r>
              <a:rPr lang="en-GB" sz="900" b="1" dirty="0" smtClean="0">
                <a:solidFill>
                  <a:srgbClr val="C00000"/>
                </a:solidFill>
              </a:rPr>
              <a:t>roduction</a:t>
            </a:r>
            <a:endParaRPr lang="en-GB" sz="900" b="1" dirty="0">
              <a:solidFill>
                <a:srgbClr val="C00000"/>
              </a:solidFill>
            </a:endParaRPr>
          </a:p>
        </p:txBody>
      </p:sp>
      <p:sp>
        <p:nvSpPr>
          <p:cNvPr id="275" name="Right Arrow 274"/>
          <p:cNvSpPr/>
          <p:nvPr/>
        </p:nvSpPr>
        <p:spPr>
          <a:xfrm rot="16200000">
            <a:off x="7715272" y="1857364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3" name="Right Arrow 282"/>
          <p:cNvSpPr/>
          <p:nvPr/>
        </p:nvSpPr>
        <p:spPr>
          <a:xfrm rot="10800000">
            <a:off x="8001024" y="4143380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2" name="Straight Connector 341"/>
          <p:cNvCxnSpPr/>
          <p:nvPr/>
        </p:nvCxnSpPr>
        <p:spPr>
          <a:xfrm rot="5400000">
            <a:off x="7072330" y="2643182"/>
            <a:ext cx="28654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 rot="5400000" flipH="1" flipV="1">
            <a:off x="8251454" y="3392884"/>
            <a:ext cx="21431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Line 324"/>
          <p:cNvSpPr>
            <a:spLocks noChangeShapeType="1"/>
          </p:cNvSpPr>
          <p:nvPr/>
        </p:nvSpPr>
        <p:spPr bwMode="auto">
          <a:xfrm flipH="1">
            <a:off x="6948488" y="1773238"/>
            <a:ext cx="144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5" name="AutoShape 878"/>
          <p:cNvSpPr>
            <a:spLocks noChangeArrowheads="1"/>
          </p:cNvSpPr>
          <p:nvPr/>
        </p:nvSpPr>
        <p:spPr bwMode="auto">
          <a:xfrm rot="5400000">
            <a:off x="6633951" y="1581363"/>
            <a:ext cx="466725" cy="44722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ACA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6" name="AutoShape 878"/>
          <p:cNvSpPr>
            <a:spLocks noChangeArrowheads="1"/>
          </p:cNvSpPr>
          <p:nvPr/>
        </p:nvSpPr>
        <p:spPr bwMode="auto">
          <a:xfrm rot="5400000">
            <a:off x="6598232" y="831265"/>
            <a:ext cx="466725" cy="37578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ACA0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8" name="Text Box 64"/>
          <p:cNvSpPr txBox="1">
            <a:spLocks noChangeArrowheads="1"/>
          </p:cNvSpPr>
          <p:nvPr/>
        </p:nvSpPr>
        <p:spPr bwMode="auto">
          <a:xfrm>
            <a:off x="4143372" y="1571612"/>
            <a:ext cx="936625" cy="434975"/>
          </a:xfrm>
          <a:prstGeom prst="rect">
            <a:avLst/>
          </a:prstGeom>
          <a:solidFill>
            <a:srgbClr val="CCCC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GB" sz="900" b="1" dirty="0" smtClean="0">
                <a:solidFill>
                  <a:srgbClr val="C00000"/>
                </a:solidFill>
              </a:rPr>
              <a:t>WAREHOUSE</a:t>
            </a:r>
          </a:p>
        </p:txBody>
      </p:sp>
      <p:sp>
        <p:nvSpPr>
          <p:cNvPr id="417" name="AutoShape 878"/>
          <p:cNvSpPr>
            <a:spLocks noChangeArrowheads="1"/>
          </p:cNvSpPr>
          <p:nvPr/>
        </p:nvSpPr>
        <p:spPr bwMode="auto">
          <a:xfrm rot="5400000">
            <a:off x="4838703" y="1662100"/>
            <a:ext cx="466725" cy="28575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ACA0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419" name="Right Arrow 418"/>
          <p:cNvSpPr/>
          <p:nvPr/>
        </p:nvSpPr>
        <p:spPr>
          <a:xfrm rot="16200000">
            <a:off x="6215074" y="2428868"/>
            <a:ext cx="214314" cy="5000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0" name="Bent Arrow 419"/>
          <p:cNvSpPr/>
          <p:nvPr/>
        </p:nvSpPr>
        <p:spPr>
          <a:xfrm>
            <a:off x="5786446" y="285728"/>
            <a:ext cx="428628" cy="571504"/>
          </a:xfrm>
          <a:prstGeom prst="bentArrow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lnSpc>
                <a:spcPct val="120000"/>
              </a:lnSpc>
              <a:defRPr/>
            </a:pPr>
            <a:endParaRPr lang="fr-FR" sz="700" b="1" dirty="0">
              <a:solidFill>
                <a:srgbClr val="C00000"/>
              </a:solidFill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3275856" y="5445224"/>
            <a:ext cx="3476457" cy="1200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QMS 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NAVIGATOR</a:t>
            </a:r>
          </a:p>
          <a:p>
            <a:pPr algn="ctr"/>
            <a:r>
              <a:rPr lang="en-US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TSK Japan</a:t>
            </a:r>
          </a:p>
        </p:txBody>
      </p:sp>
      <p:sp>
        <p:nvSpPr>
          <p:cNvPr id="147" name="Text Box 232" descr="Newsprint"/>
          <p:cNvSpPr txBox="1">
            <a:spLocks noChangeArrowheads="1"/>
          </p:cNvSpPr>
          <p:nvPr/>
        </p:nvSpPr>
        <p:spPr bwMode="auto">
          <a:xfrm>
            <a:off x="6929454" y="0"/>
            <a:ext cx="1873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>
                <a:solidFill>
                  <a:srgbClr val="FF0000"/>
                </a:solidFill>
              </a:rPr>
              <a:t> </a:t>
            </a:r>
            <a:r>
              <a:rPr lang="en-GB" sz="700" b="1" i="1" dirty="0" smtClean="0">
                <a:solidFill>
                  <a:srgbClr val="FF0000"/>
                </a:solidFill>
              </a:rPr>
              <a:t>QC Reviews &amp;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700" b="1" i="1" dirty="0" smtClean="0">
                <a:solidFill>
                  <a:srgbClr val="FF0000"/>
                </a:solidFill>
              </a:rPr>
              <a:t> Control Records</a:t>
            </a:r>
          </a:p>
          <a:p>
            <a:pPr>
              <a:lnSpc>
                <a:spcPct val="80000"/>
              </a:lnSpc>
            </a:pPr>
            <a:r>
              <a:rPr lang="en-GB" sz="700" b="1" i="1" dirty="0" smtClean="0">
                <a:solidFill>
                  <a:srgbClr val="FF0000"/>
                </a:solidFill>
              </a:rPr>
              <a:t>   </a:t>
            </a:r>
            <a:r>
              <a:rPr lang="en-GB" sz="700" b="1" i="1" dirty="0" smtClean="0">
                <a:solidFill>
                  <a:schemeClr val="tx2"/>
                </a:solidFill>
              </a:rPr>
              <a:t>21 FFR 211:188</a:t>
            </a:r>
            <a:endParaRPr lang="en-GB" sz="700" b="1" i="1" dirty="0">
              <a:solidFill>
                <a:schemeClr val="tx2"/>
              </a:solidFill>
            </a:endParaRPr>
          </a:p>
          <a:p>
            <a:pPr algn="ctr" eaLnBrk="0" hangingPunct="0"/>
            <a:endParaRPr lang="en-GB" sz="700" dirty="0"/>
          </a:p>
        </p:txBody>
      </p:sp>
      <p:cxnSp>
        <p:nvCxnSpPr>
          <p:cNvPr id="149" name="Straight Connector 148"/>
          <p:cNvCxnSpPr/>
          <p:nvPr/>
        </p:nvCxnSpPr>
        <p:spPr>
          <a:xfrm rot="5400000">
            <a:off x="6857222" y="285728"/>
            <a:ext cx="28654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4785520" y="714356"/>
            <a:ext cx="28654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 Box 793" descr="Newsprint"/>
          <p:cNvSpPr txBox="1">
            <a:spLocks noChangeArrowheads="1"/>
          </p:cNvSpPr>
          <p:nvPr/>
        </p:nvSpPr>
        <p:spPr bwMode="auto">
          <a:xfrm>
            <a:off x="8153400" y="3786190"/>
            <a:ext cx="990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700" b="1" i="1" dirty="0">
                <a:solidFill>
                  <a:srgbClr val="FF0000"/>
                </a:solidFill>
              </a:rPr>
              <a:t>   </a:t>
            </a:r>
            <a:r>
              <a:rPr lang="en-GB" sz="700" b="1" i="1" dirty="0" smtClean="0">
                <a:solidFill>
                  <a:srgbClr val="FF0000"/>
                </a:solidFill>
              </a:rPr>
              <a:t>I.T (CSV Plan)</a:t>
            </a:r>
            <a:endParaRPr lang="en-GB" sz="7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GB" sz="700" dirty="0">
              <a:solidFill>
                <a:srgbClr val="FF0000"/>
              </a:solidFill>
              <a:latin typeface="Univers" pitchFamily="34" charset="0"/>
            </a:endParaRPr>
          </a:p>
          <a:p>
            <a:pPr algn="ctr"/>
            <a:endParaRPr lang="en-GB" sz="700" dirty="0">
              <a:solidFill>
                <a:srgbClr val="FF0000"/>
              </a:solidFill>
              <a:latin typeface="Univers" pitchFamily="34" charset="0"/>
            </a:endParaRPr>
          </a:p>
        </p:txBody>
      </p:sp>
      <p:sp>
        <p:nvSpPr>
          <p:cNvPr id="150" name="Text Box 32"/>
          <p:cNvSpPr txBox="1">
            <a:spLocks noChangeArrowheads="1"/>
          </p:cNvSpPr>
          <p:nvPr/>
        </p:nvSpPr>
        <p:spPr bwMode="auto">
          <a:xfrm>
            <a:off x="8429652" y="1643050"/>
            <a:ext cx="714348" cy="434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SAMPLING ROOM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700" b="1" dirty="0" smtClean="0">
                <a:solidFill>
                  <a:srgbClr val="C00000"/>
                </a:solidFill>
              </a:rPr>
              <a:t>Warehouse</a:t>
            </a:r>
            <a:endParaRPr lang="en-GB" sz="700" b="1" dirty="0">
              <a:solidFill>
                <a:srgbClr val="C00000"/>
              </a:solidFill>
            </a:endParaRPr>
          </a:p>
        </p:txBody>
      </p:sp>
      <p:sp>
        <p:nvSpPr>
          <p:cNvPr id="372" name="Right Arrow 371"/>
          <p:cNvSpPr/>
          <p:nvPr/>
        </p:nvSpPr>
        <p:spPr>
          <a:xfrm rot="10800000">
            <a:off x="8215338" y="2285992"/>
            <a:ext cx="285752" cy="2857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ight Arrow 152"/>
          <p:cNvSpPr/>
          <p:nvPr/>
        </p:nvSpPr>
        <p:spPr>
          <a:xfrm rot="10800000">
            <a:off x="8143900" y="1714488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Text Box 88"/>
          <p:cNvSpPr txBox="1">
            <a:spLocks noChangeArrowheads="1"/>
          </p:cNvSpPr>
          <p:nvPr/>
        </p:nvSpPr>
        <p:spPr bwMode="auto">
          <a:xfrm>
            <a:off x="3769516" y="361949"/>
            <a:ext cx="936625" cy="285752"/>
          </a:xfrm>
          <a:prstGeom prst="rect">
            <a:avLst/>
          </a:prstGeom>
          <a:solidFill>
            <a:srgbClr val="C00000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defPPr>
              <a:defRPr lang="fr-FR"/>
            </a:defPPr>
            <a:lvl1pPr algn="ctr">
              <a:lnSpc>
                <a:spcPct val="90000"/>
              </a:lnSpc>
              <a:defRPr sz="700" b="1">
                <a:solidFill>
                  <a:srgbClr val="C00000"/>
                </a:solidFill>
              </a:defRPr>
            </a:lvl1pPr>
          </a:lstStyle>
          <a:p>
            <a:r>
              <a:rPr lang="fr-BE" dirty="0" smtClean="0">
                <a:solidFill>
                  <a:schemeClr val="bg1"/>
                </a:solidFill>
              </a:rPr>
              <a:t>RECALL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SOP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6" name="Bent Arrow 155"/>
          <p:cNvSpPr/>
          <p:nvPr/>
        </p:nvSpPr>
        <p:spPr>
          <a:xfrm rot="16200000">
            <a:off x="4269587" y="577850"/>
            <a:ext cx="428628" cy="571504"/>
          </a:xfrm>
          <a:prstGeom prst="bentArrow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lnSpc>
                <a:spcPct val="120000"/>
              </a:lnSpc>
              <a:defRPr/>
            </a:pPr>
            <a:endParaRPr lang="fr-FR" sz="700" b="1" dirty="0">
              <a:solidFill>
                <a:srgbClr val="C00000"/>
              </a:solidFill>
            </a:endParaRPr>
          </a:p>
        </p:txBody>
      </p:sp>
      <p:sp>
        <p:nvSpPr>
          <p:cNvPr id="158" name="Text Box 853"/>
          <p:cNvSpPr txBox="1">
            <a:spLocks noChangeArrowheads="1"/>
          </p:cNvSpPr>
          <p:nvPr/>
        </p:nvSpPr>
        <p:spPr bwMode="auto">
          <a:xfrm>
            <a:off x="3730957" y="1556680"/>
            <a:ext cx="3914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</a:t>
            </a:r>
          </a:p>
        </p:txBody>
      </p:sp>
      <p:cxnSp>
        <p:nvCxnSpPr>
          <p:cNvPr id="3" name="Straight Connector 2"/>
          <p:cNvCxnSpPr>
            <a:endCxn id="418" idx="1"/>
          </p:cNvCxnSpPr>
          <p:nvPr/>
        </p:nvCxnSpPr>
        <p:spPr>
          <a:xfrm>
            <a:off x="3730957" y="1785926"/>
            <a:ext cx="412415" cy="3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 Box 853"/>
          <p:cNvSpPr txBox="1">
            <a:spLocks noChangeArrowheads="1"/>
          </p:cNvSpPr>
          <p:nvPr/>
        </p:nvSpPr>
        <p:spPr bwMode="auto">
          <a:xfrm>
            <a:off x="5986805" y="2109973"/>
            <a:ext cx="4764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 b="1" i="1" dirty="0" smtClean="0">
                <a:solidFill>
                  <a:srgbClr val="FF0000"/>
                </a:solidFill>
              </a:rPr>
              <a:t>Release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000760" y="2006587"/>
            <a:ext cx="0" cy="350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7"/>
          <p:cNvSpPr>
            <a:spLocks noChangeArrowheads="1"/>
          </p:cNvSpPr>
          <p:nvPr/>
        </p:nvSpPr>
        <p:spPr bwMode="auto">
          <a:xfrm>
            <a:off x="258322" y="4115584"/>
            <a:ext cx="1513293" cy="2776856"/>
          </a:xfrm>
          <a:prstGeom prst="rect">
            <a:avLst/>
          </a:prstGeom>
          <a:solidFill>
            <a:srgbClr val="F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161" name="Text Box 81"/>
          <p:cNvSpPr txBox="1">
            <a:spLocks noChangeArrowheads="1"/>
          </p:cNvSpPr>
          <p:nvPr/>
        </p:nvSpPr>
        <p:spPr bwMode="auto">
          <a:xfrm>
            <a:off x="223266" y="6520645"/>
            <a:ext cx="1428780" cy="476250"/>
          </a:xfrm>
          <a:prstGeom prst="rect">
            <a:avLst/>
          </a:prstGeom>
          <a:gradFill flip="none" rotWithShape="1">
            <a:gsLst>
              <a:gs pos="0">
                <a:srgbClr val="B63137"/>
              </a:gs>
              <a:gs pos="50000">
                <a:srgbClr val="F14149"/>
              </a:gs>
              <a:gs pos="100000">
                <a:srgbClr val="B63137"/>
              </a:gs>
            </a:gsLst>
            <a:lin ang="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700" b="1" dirty="0">
                <a:solidFill>
                  <a:schemeClr val="bg1"/>
                </a:solidFill>
              </a:rPr>
              <a:t>Warning Letters-Citations</a:t>
            </a:r>
          </a:p>
          <a:p>
            <a:pPr algn="ctr"/>
            <a:r>
              <a:rPr lang="en-GB" sz="700" b="1" dirty="0">
                <a:solidFill>
                  <a:schemeClr val="bg1"/>
                </a:solidFill>
              </a:rPr>
              <a:t>Inspection Trends</a:t>
            </a:r>
          </a:p>
          <a:p>
            <a:pPr algn="ctr"/>
            <a:r>
              <a:rPr lang="en-GB" sz="700" b="1" dirty="0" smtClean="0">
                <a:solidFill>
                  <a:schemeClr val="bg1"/>
                </a:solidFill>
              </a:rPr>
              <a:t>ANALYSIS</a:t>
            </a:r>
          </a:p>
          <a:p>
            <a:pPr algn="ctr"/>
            <a:r>
              <a:rPr lang="en-GB" sz="700" b="1" dirty="0" err="1" smtClean="0">
                <a:solidFill>
                  <a:schemeClr val="bg1"/>
                </a:solidFill>
              </a:rPr>
              <a:t>Pharma-Viilance</a:t>
            </a:r>
            <a:endParaRPr lang="en-GB" sz="700" b="1" dirty="0">
              <a:solidFill>
                <a:schemeClr val="bg1"/>
              </a:solidFill>
            </a:endParaRPr>
          </a:p>
        </p:txBody>
      </p:sp>
      <p:sp>
        <p:nvSpPr>
          <p:cNvPr id="162" name="Text Box 261" descr="Newsprint"/>
          <p:cNvSpPr txBox="1">
            <a:spLocks noChangeArrowheads="1"/>
          </p:cNvSpPr>
          <p:nvPr/>
        </p:nvSpPr>
        <p:spPr bwMode="auto">
          <a:xfrm rot="16200000">
            <a:off x="-1209813" y="5299021"/>
            <a:ext cx="319357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GB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Regulations and Guidance </a:t>
            </a:r>
            <a:endParaRPr lang="en-GB" sz="700" dirty="0"/>
          </a:p>
          <a:p>
            <a:pPr>
              <a:lnSpc>
                <a:spcPct val="140000"/>
              </a:lnSpc>
              <a:defRPr/>
            </a:pPr>
            <a:endParaRPr lang="en-GB" sz="700" dirty="0">
              <a:latin typeface="Univers" pitchFamily="34" charset="0"/>
            </a:endParaRPr>
          </a:p>
          <a:p>
            <a:pPr algn="ctr">
              <a:defRPr/>
            </a:pPr>
            <a:endParaRPr lang="en-GB" sz="700" dirty="0">
              <a:latin typeface="Univers" pitchFamily="34" charset="0"/>
            </a:endParaRPr>
          </a:p>
        </p:txBody>
      </p:sp>
      <p:sp>
        <p:nvSpPr>
          <p:cNvPr id="163" name="Text Box 739" descr="Newsprint"/>
          <p:cNvSpPr txBox="1">
            <a:spLocks noChangeArrowheads="1"/>
          </p:cNvSpPr>
          <p:nvPr/>
        </p:nvSpPr>
        <p:spPr bwMode="auto">
          <a:xfrm rot="16200000">
            <a:off x="1298742" y="4671657"/>
            <a:ext cx="74544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GMPs </a:t>
            </a:r>
          </a:p>
          <a:p>
            <a:pPr>
              <a:lnSpc>
                <a:spcPct val="90000"/>
              </a:lnSpc>
              <a:defRPr/>
            </a:pPr>
            <a:r>
              <a:rPr lang="en-GB" sz="700" dirty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140000"/>
              </a:lnSpc>
              <a:defRPr/>
            </a:pPr>
            <a:endParaRPr lang="en-GB" sz="700" dirty="0">
              <a:solidFill>
                <a:schemeClr val="tx2"/>
              </a:solidFill>
              <a:latin typeface="Univers" pitchFamily="34" charset="0"/>
            </a:endParaRPr>
          </a:p>
          <a:p>
            <a:pPr algn="ctr">
              <a:defRPr/>
            </a:pPr>
            <a:endParaRPr lang="en-GB" sz="700" dirty="0">
              <a:solidFill>
                <a:schemeClr val="tx2"/>
              </a:solidFill>
              <a:latin typeface="Univers" pitchFamily="34" charset="0"/>
            </a:endParaRPr>
          </a:p>
        </p:txBody>
      </p:sp>
      <p:sp>
        <p:nvSpPr>
          <p:cNvPr id="164" name="AutoShape 742"/>
          <p:cNvSpPr>
            <a:spLocks/>
          </p:cNvSpPr>
          <p:nvPr/>
        </p:nvSpPr>
        <p:spPr bwMode="auto">
          <a:xfrm>
            <a:off x="1671014" y="4183941"/>
            <a:ext cx="239086" cy="140331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5" name="AutoShape 743"/>
          <p:cNvSpPr>
            <a:spLocks/>
          </p:cNvSpPr>
          <p:nvPr/>
        </p:nvSpPr>
        <p:spPr bwMode="auto">
          <a:xfrm>
            <a:off x="1680324" y="5587251"/>
            <a:ext cx="244475" cy="907797"/>
          </a:xfrm>
          <a:prstGeom prst="rightBrace">
            <a:avLst>
              <a:gd name="adj1" fmla="val 306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6" name="Text Box 744" descr="Newsprint"/>
          <p:cNvSpPr txBox="1">
            <a:spLocks noChangeArrowheads="1"/>
          </p:cNvSpPr>
          <p:nvPr/>
        </p:nvSpPr>
        <p:spPr bwMode="auto">
          <a:xfrm rot="16200000">
            <a:off x="1034938" y="5832821"/>
            <a:ext cx="1316936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1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cGMP</a:t>
            </a:r>
            <a:r>
              <a:rPr lang="en-GB" sz="1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en-GB" sz="1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GB" sz="700" dirty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140000"/>
              </a:lnSpc>
              <a:defRPr/>
            </a:pPr>
            <a:endParaRPr lang="en-GB" sz="700" dirty="0">
              <a:solidFill>
                <a:schemeClr val="tx2"/>
              </a:solidFill>
              <a:latin typeface="Univers" pitchFamily="34" charset="0"/>
            </a:endParaRPr>
          </a:p>
          <a:p>
            <a:pPr algn="ctr">
              <a:defRPr/>
            </a:pPr>
            <a:endParaRPr lang="en-GB" sz="700" dirty="0">
              <a:solidFill>
                <a:schemeClr val="tx2"/>
              </a:solidFill>
              <a:latin typeface="Univers" pitchFamily="34" charset="0"/>
            </a:endParaRPr>
          </a:p>
        </p:txBody>
      </p:sp>
      <p:sp>
        <p:nvSpPr>
          <p:cNvPr id="168" name="AutoShape 745"/>
          <p:cNvSpPr>
            <a:spLocks/>
          </p:cNvSpPr>
          <p:nvPr/>
        </p:nvSpPr>
        <p:spPr bwMode="auto">
          <a:xfrm>
            <a:off x="1710067" y="6522539"/>
            <a:ext cx="214314" cy="476250"/>
          </a:xfrm>
          <a:prstGeom prst="rightBrace">
            <a:avLst>
              <a:gd name="adj1" fmla="val 176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/>
              </a:solidFill>
            </a:endParaRPr>
          </a:p>
        </p:txBody>
      </p:sp>
      <p:cxnSp>
        <p:nvCxnSpPr>
          <p:cNvPr id="169" name="Straight Connector 168"/>
          <p:cNvCxnSpPr/>
          <p:nvPr/>
        </p:nvCxnSpPr>
        <p:spPr>
          <a:xfrm>
            <a:off x="724150" y="5596233"/>
            <a:ext cx="10330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58322" y="6513807"/>
            <a:ext cx="152457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 Box 29"/>
          <p:cNvSpPr txBox="1">
            <a:spLocks noChangeArrowheads="1"/>
          </p:cNvSpPr>
          <p:nvPr/>
        </p:nvSpPr>
        <p:spPr bwMode="auto">
          <a:xfrm>
            <a:off x="725196" y="4179284"/>
            <a:ext cx="685800" cy="434975"/>
          </a:xfrm>
          <a:prstGeom prst="rect">
            <a:avLst/>
          </a:prstGeom>
          <a:gradFill flip="none" rotWithShape="1">
            <a:gsLst>
              <a:gs pos="0">
                <a:srgbClr val="B63137"/>
              </a:gs>
              <a:gs pos="50000">
                <a:srgbClr val="F14149"/>
              </a:gs>
              <a:gs pos="100000">
                <a:srgbClr val="B63137"/>
              </a:gs>
            </a:gsLst>
            <a:lin ang="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defRPr sz="7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21 CFR 820 </a:t>
            </a:r>
          </a:p>
        </p:txBody>
      </p:sp>
      <p:sp>
        <p:nvSpPr>
          <p:cNvPr id="172" name="Text Box 29"/>
          <p:cNvSpPr txBox="1">
            <a:spLocks noChangeArrowheads="1"/>
          </p:cNvSpPr>
          <p:nvPr/>
        </p:nvSpPr>
        <p:spPr bwMode="auto">
          <a:xfrm>
            <a:off x="725196" y="4656097"/>
            <a:ext cx="685800" cy="434975"/>
          </a:xfrm>
          <a:prstGeom prst="rect">
            <a:avLst/>
          </a:prstGeom>
          <a:gradFill flip="none" rotWithShape="1">
            <a:gsLst>
              <a:gs pos="0">
                <a:srgbClr val="B63137"/>
              </a:gs>
              <a:gs pos="50000">
                <a:srgbClr val="F14149"/>
              </a:gs>
              <a:gs pos="100000">
                <a:srgbClr val="B63137"/>
              </a:gs>
            </a:gsLst>
            <a:lin ang="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defRPr sz="7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EU MDD </a:t>
            </a:r>
          </a:p>
        </p:txBody>
      </p:sp>
      <p:sp>
        <p:nvSpPr>
          <p:cNvPr id="173" name="Text Box 29"/>
          <p:cNvSpPr txBox="1">
            <a:spLocks noChangeArrowheads="1"/>
          </p:cNvSpPr>
          <p:nvPr/>
        </p:nvSpPr>
        <p:spPr bwMode="auto">
          <a:xfrm>
            <a:off x="724150" y="5121015"/>
            <a:ext cx="685800" cy="434975"/>
          </a:xfrm>
          <a:prstGeom prst="rect">
            <a:avLst/>
          </a:prstGeom>
          <a:gradFill flip="none" rotWithShape="1">
            <a:gsLst>
              <a:gs pos="0">
                <a:srgbClr val="B63137"/>
              </a:gs>
              <a:gs pos="50000">
                <a:srgbClr val="F14149"/>
              </a:gs>
              <a:gs pos="100000">
                <a:srgbClr val="B63137"/>
              </a:gs>
            </a:gsLst>
            <a:lin ang="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defRPr sz="7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PMDA</a:t>
            </a:r>
          </a:p>
          <a:p>
            <a:r>
              <a:rPr lang="en-GB" dirty="0"/>
              <a:t>Japanese </a:t>
            </a:r>
          </a:p>
          <a:p>
            <a:r>
              <a:rPr lang="en-GB" dirty="0"/>
              <a:t>GMPs</a:t>
            </a:r>
          </a:p>
        </p:txBody>
      </p:sp>
      <p:sp>
        <p:nvSpPr>
          <p:cNvPr id="174" name="Text Box 29"/>
          <p:cNvSpPr txBox="1">
            <a:spLocks noChangeArrowheads="1"/>
          </p:cNvSpPr>
          <p:nvPr/>
        </p:nvSpPr>
        <p:spPr bwMode="auto">
          <a:xfrm>
            <a:off x="725196" y="5591119"/>
            <a:ext cx="685800" cy="434975"/>
          </a:xfrm>
          <a:prstGeom prst="rect">
            <a:avLst/>
          </a:prstGeom>
          <a:gradFill flip="none" rotWithShape="1">
            <a:gsLst>
              <a:gs pos="0">
                <a:srgbClr val="B63137"/>
              </a:gs>
              <a:gs pos="50000">
                <a:srgbClr val="F14149"/>
              </a:gs>
              <a:gs pos="100000">
                <a:srgbClr val="B63137"/>
              </a:gs>
            </a:gsLst>
            <a:lin ang="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defRPr sz="7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ICH</a:t>
            </a:r>
          </a:p>
        </p:txBody>
      </p:sp>
      <p:sp>
        <p:nvSpPr>
          <p:cNvPr id="175" name="Text Box 29"/>
          <p:cNvSpPr txBox="1">
            <a:spLocks noChangeArrowheads="1"/>
          </p:cNvSpPr>
          <p:nvPr/>
        </p:nvSpPr>
        <p:spPr bwMode="auto">
          <a:xfrm>
            <a:off x="724150" y="6056847"/>
            <a:ext cx="685800" cy="434975"/>
          </a:xfrm>
          <a:prstGeom prst="rect">
            <a:avLst/>
          </a:prstGeom>
          <a:gradFill flip="none" rotWithShape="1">
            <a:gsLst>
              <a:gs pos="0">
                <a:srgbClr val="B63137"/>
              </a:gs>
              <a:gs pos="50000">
                <a:srgbClr val="F14149"/>
              </a:gs>
              <a:gs pos="100000">
                <a:srgbClr val="B63137"/>
              </a:gs>
            </a:gsLst>
            <a:lin ang="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defRPr sz="7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PICs</a:t>
            </a:r>
          </a:p>
        </p:txBody>
      </p:sp>
      <p:pic>
        <p:nvPicPr>
          <p:cNvPr id="1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3" y="3467582"/>
            <a:ext cx="647326" cy="87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" name="Right Arrow 176"/>
          <p:cNvSpPr/>
          <p:nvPr/>
        </p:nvSpPr>
        <p:spPr>
          <a:xfrm rot="16200000">
            <a:off x="887497" y="3606214"/>
            <a:ext cx="308421" cy="714380"/>
          </a:xfrm>
          <a:prstGeom prst="rightArrow">
            <a:avLst/>
          </a:prstGeom>
          <a:solidFill>
            <a:srgbClr val="F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Text Box 853"/>
          <p:cNvSpPr txBox="1">
            <a:spLocks noChangeArrowheads="1"/>
          </p:cNvSpPr>
          <p:nvPr/>
        </p:nvSpPr>
        <p:spPr bwMode="auto">
          <a:xfrm>
            <a:off x="170281" y="3941588"/>
            <a:ext cx="150073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00" b="1" i="1" dirty="0" smtClean="0">
                <a:solidFill>
                  <a:srgbClr val="FF0000"/>
                </a:solidFill>
              </a:rPr>
              <a:t>                      MEDICAL DEVICES         </a:t>
            </a:r>
          </a:p>
        </p:txBody>
      </p:sp>
      <p:sp>
        <p:nvSpPr>
          <p:cNvPr id="179" name="Right Arrow 178"/>
          <p:cNvSpPr/>
          <p:nvPr/>
        </p:nvSpPr>
        <p:spPr>
          <a:xfrm rot="16200000">
            <a:off x="898167" y="3214401"/>
            <a:ext cx="36004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Text Box 853"/>
          <p:cNvSpPr txBox="1">
            <a:spLocks noChangeArrowheads="1"/>
          </p:cNvSpPr>
          <p:nvPr/>
        </p:nvSpPr>
        <p:spPr bwMode="auto">
          <a:xfrm rot="5400000">
            <a:off x="-363680" y="3687378"/>
            <a:ext cx="1067921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Establishment </a:t>
            </a:r>
            <a:r>
              <a:rPr lang="fr-FR" sz="700" b="1" i="1" dirty="0" err="1" smtClean="0">
                <a:solidFill>
                  <a:srgbClr val="FF0000"/>
                </a:solidFill>
              </a:rPr>
              <a:t>Licenses</a:t>
            </a:r>
            <a:endParaRPr lang="fr-FR" sz="700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Product </a:t>
            </a:r>
            <a:r>
              <a:rPr lang="fr-FR" sz="700" b="1" i="1" dirty="0" err="1" smtClean="0">
                <a:solidFill>
                  <a:srgbClr val="FF0000"/>
                </a:solidFill>
              </a:rPr>
              <a:t>Licenses</a:t>
            </a:r>
            <a:r>
              <a:rPr lang="fr-FR" sz="7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700" b="1" i="1" dirty="0" smtClean="0">
                <a:solidFill>
                  <a:srgbClr val="FF0000"/>
                </a:solidFill>
              </a:rPr>
              <a:t>Supplier certifications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21" y="3392996"/>
            <a:ext cx="390061" cy="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3433" y="3283010"/>
            <a:ext cx="0" cy="90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9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9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462</Words>
  <Application>Microsoft Office PowerPoint</Application>
  <PresentationFormat>On-screen Show (4:3)</PresentationFormat>
  <Paragraphs>238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Univers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</dc:creator>
  <cp:lastModifiedBy>Kevin Kiely</cp:lastModifiedBy>
  <cp:revision>39</cp:revision>
  <cp:lastPrinted>2015-07-14T03:00:15Z</cp:lastPrinted>
  <dcterms:created xsi:type="dcterms:W3CDTF">2009-09-29T06:47:19Z</dcterms:created>
  <dcterms:modified xsi:type="dcterms:W3CDTF">2019-07-10T11:14:02Z</dcterms:modified>
</cp:coreProperties>
</file>