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1304" r:id="rId3"/>
    <p:sldId id="1326" r:id="rId4"/>
    <p:sldId id="1281" r:id="rId5"/>
    <p:sldId id="1327" r:id="rId6"/>
    <p:sldId id="1328" r:id="rId7"/>
    <p:sldId id="1332" r:id="rId8"/>
    <p:sldId id="1330" r:id="rId9"/>
    <p:sldId id="1329" r:id="rId10"/>
    <p:sldId id="1338" r:id="rId11"/>
    <p:sldId id="1331" r:id="rId12"/>
    <p:sldId id="1334" r:id="rId13"/>
    <p:sldId id="1337" r:id="rId14"/>
    <p:sldId id="1333" r:id="rId15"/>
    <p:sldId id="1336" r:id="rId16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 Hand" initials="" lastIdx="6" clrIdx="0"/>
  <p:cmAuthor id="1" name="rmarlow" initials="r" lastIdx="12" clrIdx="1"/>
  <p:cmAuthor id="2" name="David Pritchard" initials="DP" lastIdx="10" clrIdx="2">
    <p:extLst/>
  </p:cmAuthor>
  <p:cmAuthor id="3" name="Microsoft Office User" initials="Office" lastIdx="1" clrIdx="3">
    <p:extLst/>
  </p:cmAuthor>
  <p:cmAuthor id="4" name="Microsoft Office User" initials="Office [2]" lastIdx="1" clrIdx="4">
    <p:extLst/>
  </p:cmAuthor>
  <p:cmAuthor id="5" name="Microsoft Office User" initials="Office [3]" lastIdx="1" clrIdx="5">
    <p:extLst/>
  </p:cmAuthor>
  <p:cmAuthor id="6" name="Microsoft Office User" initials="Office [4]" lastIdx="1" clrIdx="6">
    <p:extLst/>
  </p:cmAuthor>
  <p:cmAuthor id="7" name="Microsoft Office User" initials="Office [5]" lastIdx="1" clrIdx="7">
    <p:extLst/>
  </p:cmAuthor>
  <p:cmAuthor id="8" name="Microsoft Office User" initials="Office [6]" lastIdx="1" clrIdx="8">
    <p:extLst/>
  </p:cmAuthor>
  <p:cmAuthor id="9" name="Microsoft Office User" initials="Office [7]" lastIdx="1" clrIdx="9">
    <p:extLst/>
  </p:cmAuthor>
  <p:cmAuthor id="10" name="Microsoft Office User" initials="Office [8]" lastIdx="1" clrIdx="10">
    <p:extLst/>
  </p:cmAuthor>
  <p:cmAuthor id="11" name="Microsoft Office User" initials="Office [9]" lastIdx="1" clrIdx="11">
    <p:extLst/>
  </p:cmAuthor>
  <p:cmAuthor id="12" name="Microsoft Office User" initials="Office [10]" lastIdx="1" clrIdx="12">
    <p:extLst/>
  </p:cmAuthor>
  <p:cmAuthor id="13" name="Microsoft Office User" initials="Office [11]" lastIdx="1" clrIdx="1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696A"/>
    <a:srgbClr val="26D4D4"/>
    <a:srgbClr val="20B2B2"/>
    <a:srgbClr val="1D9F9F"/>
    <a:srgbClr val="FFFFCC"/>
    <a:srgbClr val="215968"/>
    <a:srgbClr val="3C807E"/>
    <a:srgbClr val="66FF66"/>
    <a:srgbClr val="E9EDF4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68" autoAdjust="0"/>
    <p:restoredTop sz="99807" autoAdjust="0"/>
  </p:normalViewPr>
  <p:slideViewPr>
    <p:cSldViewPr>
      <p:cViewPr varScale="1">
        <p:scale>
          <a:sx n="71" d="100"/>
          <a:sy n="71" d="100"/>
        </p:scale>
        <p:origin x="1488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1016"/>
    </p:cViewPr>
  </p:sorterViewPr>
  <p:notesViewPr>
    <p:cSldViewPr snapToGrid="0" snapToObjects="1">
      <p:cViewPr varScale="1">
        <p:scale>
          <a:sx n="69" d="100"/>
          <a:sy n="69" d="100"/>
        </p:scale>
        <p:origin x="-3544" y="-128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425550-61B3-4D0A-8655-6D81D069E204}" type="doc">
      <dgm:prSet loTypeId="urn:microsoft.com/office/officeart/2005/8/layout/cycle8" loCatId="cycle" qsTypeId="urn:microsoft.com/office/officeart/2005/8/quickstyle/simple5" qsCatId="simple" csTypeId="urn:microsoft.com/office/officeart/2005/8/colors/accent1_2" csCatId="accent1" phldr="1"/>
      <dgm:spPr/>
    </dgm:pt>
    <dgm:pt modelId="{8DF6E267-FA70-488A-BEE8-B00CE5CC087E}">
      <dgm:prSet phldrT="[Text]" custT="1"/>
      <dgm:spPr/>
      <dgm:t>
        <a:bodyPr/>
        <a:lstStyle/>
        <a:p>
          <a:r>
            <a:rPr lang="en-GB" sz="1600" b="1" dirty="0"/>
            <a:t>Own-products</a:t>
          </a:r>
        </a:p>
      </dgm:t>
    </dgm:pt>
    <dgm:pt modelId="{A9032D94-C412-45D3-9748-E9D7ADFE32E9}" type="parTrans" cxnId="{70024578-48E8-4A97-9F12-DCBE894F2C26}">
      <dgm:prSet/>
      <dgm:spPr/>
      <dgm:t>
        <a:bodyPr/>
        <a:lstStyle/>
        <a:p>
          <a:endParaRPr lang="en-GB"/>
        </a:p>
      </dgm:t>
    </dgm:pt>
    <dgm:pt modelId="{A74DFDEE-8770-4E3A-8CEF-584B94AA1C93}" type="sibTrans" cxnId="{70024578-48E8-4A97-9F12-DCBE894F2C26}">
      <dgm:prSet/>
      <dgm:spPr/>
      <dgm:t>
        <a:bodyPr/>
        <a:lstStyle/>
        <a:p>
          <a:endParaRPr lang="en-GB"/>
        </a:p>
      </dgm:t>
    </dgm:pt>
    <dgm:pt modelId="{76F81E51-3785-4AB3-87B6-1A8EF34BA5C5}">
      <dgm:prSet phldrT="[Text]" custT="1"/>
      <dgm:spPr/>
      <dgm:t>
        <a:bodyPr/>
        <a:lstStyle/>
        <a:p>
          <a:r>
            <a:rPr lang="en-GB" sz="1600" b="1" dirty="0"/>
            <a:t>Contract services</a:t>
          </a:r>
        </a:p>
      </dgm:t>
    </dgm:pt>
    <dgm:pt modelId="{AB8316D1-7DF8-44DB-BE0B-D47458363D2A}" type="parTrans" cxnId="{3D639367-529E-4DDD-9196-4526768933CE}">
      <dgm:prSet/>
      <dgm:spPr/>
      <dgm:t>
        <a:bodyPr/>
        <a:lstStyle/>
        <a:p>
          <a:endParaRPr lang="en-GB"/>
        </a:p>
      </dgm:t>
    </dgm:pt>
    <dgm:pt modelId="{89F19BA1-5422-42F1-A2D4-8CCDC79DE874}" type="sibTrans" cxnId="{3D639367-529E-4DDD-9196-4526768933CE}">
      <dgm:prSet/>
      <dgm:spPr/>
      <dgm:t>
        <a:bodyPr/>
        <a:lstStyle/>
        <a:p>
          <a:endParaRPr lang="en-GB"/>
        </a:p>
      </dgm:t>
    </dgm:pt>
    <dgm:pt modelId="{485918D1-078D-46ED-94D6-91DF5325568B}">
      <dgm:prSet phldrT="[Text]" custT="1"/>
      <dgm:spPr/>
      <dgm:t>
        <a:bodyPr/>
        <a:lstStyle/>
        <a:p>
          <a:r>
            <a:rPr lang="en-GB" sz="1600" b="1" dirty="0"/>
            <a:t>Reader platform</a:t>
          </a:r>
        </a:p>
      </dgm:t>
    </dgm:pt>
    <dgm:pt modelId="{187E15FE-BC83-48DF-9BA6-6BFF45B518F2}" type="parTrans" cxnId="{576A737E-7FAC-48F7-8AD9-84DB98661073}">
      <dgm:prSet/>
      <dgm:spPr/>
      <dgm:t>
        <a:bodyPr/>
        <a:lstStyle/>
        <a:p>
          <a:endParaRPr lang="en-GB"/>
        </a:p>
      </dgm:t>
    </dgm:pt>
    <dgm:pt modelId="{77C5C9C5-E4F4-4AA5-A10B-94529422C138}" type="sibTrans" cxnId="{576A737E-7FAC-48F7-8AD9-84DB98661073}">
      <dgm:prSet/>
      <dgm:spPr/>
      <dgm:t>
        <a:bodyPr/>
        <a:lstStyle/>
        <a:p>
          <a:endParaRPr lang="en-GB"/>
        </a:p>
      </dgm:t>
    </dgm:pt>
    <dgm:pt modelId="{862BCAA7-F1A6-48C8-94A4-E9A2934AC1AD}" type="pres">
      <dgm:prSet presAssocID="{53425550-61B3-4D0A-8655-6D81D069E204}" presName="compositeShape" presStyleCnt="0">
        <dgm:presLayoutVars>
          <dgm:chMax val="7"/>
          <dgm:dir/>
          <dgm:resizeHandles val="exact"/>
        </dgm:presLayoutVars>
      </dgm:prSet>
      <dgm:spPr/>
    </dgm:pt>
    <dgm:pt modelId="{1C31D490-D450-4E80-B0CD-B2A1FF493A17}" type="pres">
      <dgm:prSet presAssocID="{53425550-61B3-4D0A-8655-6D81D069E204}" presName="wedge1" presStyleLbl="node1" presStyleIdx="0" presStyleCnt="3"/>
      <dgm:spPr/>
      <dgm:t>
        <a:bodyPr/>
        <a:lstStyle/>
        <a:p>
          <a:endParaRPr lang="en-GB"/>
        </a:p>
      </dgm:t>
    </dgm:pt>
    <dgm:pt modelId="{B429A103-CE86-4E17-85E6-B34E973C6CBB}" type="pres">
      <dgm:prSet presAssocID="{53425550-61B3-4D0A-8655-6D81D069E204}" presName="dummy1a" presStyleCnt="0"/>
      <dgm:spPr/>
    </dgm:pt>
    <dgm:pt modelId="{1C328DAA-0146-46CB-A52F-7E4B9A7274D8}" type="pres">
      <dgm:prSet presAssocID="{53425550-61B3-4D0A-8655-6D81D069E204}" presName="dummy1b" presStyleCnt="0"/>
      <dgm:spPr/>
    </dgm:pt>
    <dgm:pt modelId="{AC8C3865-1E44-4C68-87FC-20055612FAFF}" type="pres">
      <dgm:prSet presAssocID="{53425550-61B3-4D0A-8655-6D81D069E20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0CBAD4B-87B3-4FE7-8A76-3A76470157DF}" type="pres">
      <dgm:prSet presAssocID="{53425550-61B3-4D0A-8655-6D81D069E204}" presName="wedge2" presStyleLbl="node1" presStyleIdx="1" presStyleCnt="3"/>
      <dgm:spPr/>
      <dgm:t>
        <a:bodyPr/>
        <a:lstStyle/>
        <a:p>
          <a:endParaRPr lang="en-GB"/>
        </a:p>
      </dgm:t>
    </dgm:pt>
    <dgm:pt modelId="{A94ED2D1-88F5-4EFC-A265-8A8A922564E9}" type="pres">
      <dgm:prSet presAssocID="{53425550-61B3-4D0A-8655-6D81D069E204}" presName="dummy2a" presStyleCnt="0"/>
      <dgm:spPr/>
    </dgm:pt>
    <dgm:pt modelId="{B13A2599-EA7E-4D03-9BB4-69BD543E4120}" type="pres">
      <dgm:prSet presAssocID="{53425550-61B3-4D0A-8655-6D81D069E204}" presName="dummy2b" presStyleCnt="0"/>
      <dgm:spPr/>
    </dgm:pt>
    <dgm:pt modelId="{67A45555-3A75-4045-BFF9-0295A1C9D224}" type="pres">
      <dgm:prSet presAssocID="{53425550-61B3-4D0A-8655-6D81D069E20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32A408-9F1E-45D8-8D39-E874BF7790E0}" type="pres">
      <dgm:prSet presAssocID="{53425550-61B3-4D0A-8655-6D81D069E204}" presName="wedge3" presStyleLbl="node1" presStyleIdx="2" presStyleCnt="3"/>
      <dgm:spPr/>
      <dgm:t>
        <a:bodyPr/>
        <a:lstStyle/>
        <a:p>
          <a:endParaRPr lang="en-GB"/>
        </a:p>
      </dgm:t>
    </dgm:pt>
    <dgm:pt modelId="{A2D7BDE4-A9EE-4A61-8F8D-9708DBC08429}" type="pres">
      <dgm:prSet presAssocID="{53425550-61B3-4D0A-8655-6D81D069E204}" presName="dummy3a" presStyleCnt="0"/>
      <dgm:spPr/>
    </dgm:pt>
    <dgm:pt modelId="{9CFE4F32-06B6-42B5-B4E9-36C3AE2B595E}" type="pres">
      <dgm:prSet presAssocID="{53425550-61B3-4D0A-8655-6D81D069E204}" presName="dummy3b" presStyleCnt="0"/>
      <dgm:spPr/>
    </dgm:pt>
    <dgm:pt modelId="{D45E296E-1DA7-40B3-B89A-09A6C6EB712A}" type="pres">
      <dgm:prSet presAssocID="{53425550-61B3-4D0A-8655-6D81D069E20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E2AA434-7F4F-44B7-86D6-8E52A369D513}" type="pres">
      <dgm:prSet presAssocID="{A74DFDEE-8770-4E3A-8CEF-584B94AA1C93}" presName="arrowWedge1" presStyleLbl="fgSibTrans2D1" presStyleIdx="0" presStyleCnt="3"/>
      <dgm:spPr/>
    </dgm:pt>
    <dgm:pt modelId="{131704C6-31CA-4969-9007-F6A7EC53A60E}" type="pres">
      <dgm:prSet presAssocID="{89F19BA1-5422-42F1-A2D4-8CCDC79DE874}" presName="arrowWedge2" presStyleLbl="fgSibTrans2D1" presStyleIdx="1" presStyleCnt="3"/>
      <dgm:spPr/>
    </dgm:pt>
    <dgm:pt modelId="{FBE82905-4901-4A0B-919E-206CEC30B4D6}" type="pres">
      <dgm:prSet presAssocID="{77C5C9C5-E4F4-4AA5-A10B-94529422C138}" presName="arrowWedge3" presStyleLbl="fgSibTrans2D1" presStyleIdx="2" presStyleCnt="3" custLinFactNeighborX="681" custLinFactNeighborY="-967"/>
      <dgm:spPr/>
    </dgm:pt>
  </dgm:ptLst>
  <dgm:cxnLst>
    <dgm:cxn modelId="{3422F832-D2C1-49B2-BFDE-FBB10EACF87E}" type="presOf" srcId="{485918D1-078D-46ED-94D6-91DF5325568B}" destId="{D45E296E-1DA7-40B3-B89A-09A6C6EB712A}" srcOrd="1" destOrd="0" presId="urn:microsoft.com/office/officeart/2005/8/layout/cycle8"/>
    <dgm:cxn modelId="{576A737E-7FAC-48F7-8AD9-84DB98661073}" srcId="{53425550-61B3-4D0A-8655-6D81D069E204}" destId="{485918D1-078D-46ED-94D6-91DF5325568B}" srcOrd="2" destOrd="0" parTransId="{187E15FE-BC83-48DF-9BA6-6BFF45B518F2}" sibTransId="{77C5C9C5-E4F4-4AA5-A10B-94529422C138}"/>
    <dgm:cxn modelId="{3D639367-529E-4DDD-9196-4526768933CE}" srcId="{53425550-61B3-4D0A-8655-6D81D069E204}" destId="{76F81E51-3785-4AB3-87B6-1A8EF34BA5C5}" srcOrd="1" destOrd="0" parTransId="{AB8316D1-7DF8-44DB-BE0B-D47458363D2A}" sibTransId="{89F19BA1-5422-42F1-A2D4-8CCDC79DE874}"/>
    <dgm:cxn modelId="{847F706C-6759-477C-BF19-69CE97357903}" type="presOf" srcId="{76F81E51-3785-4AB3-87B6-1A8EF34BA5C5}" destId="{67A45555-3A75-4045-BFF9-0295A1C9D224}" srcOrd="1" destOrd="0" presId="urn:microsoft.com/office/officeart/2005/8/layout/cycle8"/>
    <dgm:cxn modelId="{83C74F89-3DDA-477F-A1AC-4462A5E16804}" type="presOf" srcId="{485918D1-078D-46ED-94D6-91DF5325568B}" destId="{9332A408-9F1E-45D8-8D39-E874BF7790E0}" srcOrd="0" destOrd="0" presId="urn:microsoft.com/office/officeart/2005/8/layout/cycle8"/>
    <dgm:cxn modelId="{85FEBA3E-376E-44C9-B993-003C3D915D24}" type="presOf" srcId="{76F81E51-3785-4AB3-87B6-1A8EF34BA5C5}" destId="{A0CBAD4B-87B3-4FE7-8A76-3A76470157DF}" srcOrd="0" destOrd="0" presId="urn:microsoft.com/office/officeart/2005/8/layout/cycle8"/>
    <dgm:cxn modelId="{3EC15082-292C-471E-9912-5450E4A410D2}" type="presOf" srcId="{8DF6E267-FA70-488A-BEE8-B00CE5CC087E}" destId="{AC8C3865-1E44-4C68-87FC-20055612FAFF}" srcOrd="1" destOrd="0" presId="urn:microsoft.com/office/officeart/2005/8/layout/cycle8"/>
    <dgm:cxn modelId="{216E5677-6172-4D03-BE0B-4A2257C1E608}" type="presOf" srcId="{53425550-61B3-4D0A-8655-6D81D069E204}" destId="{862BCAA7-F1A6-48C8-94A4-E9A2934AC1AD}" srcOrd="0" destOrd="0" presId="urn:microsoft.com/office/officeart/2005/8/layout/cycle8"/>
    <dgm:cxn modelId="{70024578-48E8-4A97-9F12-DCBE894F2C26}" srcId="{53425550-61B3-4D0A-8655-6D81D069E204}" destId="{8DF6E267-FA70-488A-BEE8-B00CE5CC087E}" srcOrd="0" destOrd="0" parTransId="{A9032D94-C412-45D3-9748-E9D7ADFE32E9}" sibTransId="{A74DFDEE-8770-4E3A-8CEF-584B94AA1C93}"/>
    <dgm:cxn modelId="{222ECCEC-1FDA-4AB8-9B33-BB5DFBA2E206}" type="presOf" srcId="{8DF6E267-FA70-488A-BEE8-B00CE5CC087E}" destId="{1C31D490-D450-4E80-B0CD-B2A1FF493A17}" srcOrd="0" destOrd="0" presId="urn:microsoft.com/office/officeart/2005/8/layout/cycle8"/>
    <dgm:cxn modelId="{B8ECF969-8287-4D33-B97F-6A0B20291AA0}" type="presParOf" srcId="{862BCAA7-F1A6-48C8-94A4-E9A2934AC1AD}" destId="{1C31D490-D450-4E80-B0CD-B2A1FF493A17}" srcOrd="0" destOrd="0" presId="urn:microsoft.com/office/officeart/2005/8/layout/cycle8"/>
    <dgm:cxn modelId="{4D9F95B4-7594-4518-BCBB-80294A1370CE}" type="presParOf" srcId="{862BCAA7-F1A6-48C8-94A4-E9A2934AC1AD}" destId="{B429A103-CE86-4E17-85E6-B34E973C6CBB}" srcOrd="1" destOrd="0" presId="urn:microsoft.com/office/officeart/2005/8/layout/cycle8"/>
    <dgm:cxn modelId="{CDF04D02-FCAC-4DC0-A313-717C4E5311FD}" type="presParOf" srcId="{862BCAA7-F1A6-48C8-94A4-E9A2934AC1AD}" destId="{1C328DAA-0146-46CB-A52F-7E4B9A7274D8}" srcOrd="2" destOrd="0" presId="urn:microsoft.com/office/officeart/2005/8/layout/cycle8"/>
    <dgm:cxn modelId="{B8C83171-4466-4A3F-98FE-5449E9560143}" type="presParOf" srcId="{862BCAA7-F1A6-48C8-94A4-E9A2934AC1AD}" destId="{AC8C3865-1E44-4C68-87FC-20055612FAFF}" srcOrd="3" destOrd="0" presId="urn:microsoft.com/office/officeart/2005/8/layout/cycle8"/>
    <dgm:cxn modelId="{AF6FD73E-0E32-498C-9F31-227CA134B2B2}" type="presParOf" srcId="{862BCAA7-F1A6-48C8-94A4-E9A2934AC1AD}" destId="{A0CBAD4B-87B3-4FE7-8A76-3A76470157DF}" srcOrd="4" destOrd="0" presId="urn:microsoft.com/office/officeart/2005/8/layout/cycle8"/>
    <dgm:cxn modelId="{950F6282-ADAE-41EA-AF7A-44108B60AC3F}" type="presParOf" srcId="{862BCAA7-F1A6-48C8-94A4-E9A2934AC1AD}" destId="{A94ED2D1-88F5-4EFC-A265-8A8A922564E9}" srcOrd="5" destOrd="0" presId="urn:microsoft.com/office/officeart/2005/8/layout/cycle8"/>
    <dgm:cxn modelId="{2E77BE0F-7284-40AB-9486-47BF25CC04F8}" type="presParOf" srcId="{862BCAA7-F1A6-48C8-94A4-E9A2934AC1AD}" destId="{B13A2599-EA7E-4D03-9BB4-69BD543E4120}" srcOrd="6" destOrd="0" presId="urn:microsoft.com/office/officeart/2005/8/layout/cycle8"/>
    <dgm:cxn modelId="{D626469D-FFA7-48AE-9146-3ED85CCC12F2}" type="presParOf" srcId="{862BCAA7-F1A6-48C8-94A4-E9A2934AC1AD}" destId="{67A45555-3A75-4045-BFF9-0295A1C9D224}" srcOrd="7" destOrd="0" presId="urn:microsoft.com/office/officeart/2005/8/layout/cycle8"/>
    <dgm:cxn modelId="{B193D081-C485-4728-8884-7AF13790A09F}" type="presParOf" srcId="{862BCAA7-F1A6-48C8-94A4-E9A2934AC1AD}" destId="{9332A408-9F1E-45D8-8D39-E874BF7790E0}" srcOrd="8" destOrd="0" presId="urn:microsoft.com/office/officeart/2005/8/layout/cycle8"/>
    <dgm:cxn modelId="{1AAB15CF-B3FA-4905-BF51-0344530B7037}" type="presParOf" srcId="{862BCAA7-F1A6-48C8-94A4-E9A2934AC1AD}" destId="{A2D7BDE4-A9EE-4A61-8F8D-9708DBC08429}" srcOrd="9" destOrd="0" presId="urn:microsoft.com/office/officeart/2005/8/layout/cycle8"/>
    <dgm:cxn modelId="{BABCE008-5AC1-42A4-A714-56E56809C22A}" type="presParOf" srcId="{862BCAA7-F1A6-48C8-94A4-E9A2934AC1AD}" destId="{9CFE4F32-06B6-42B5-B4E9-36C3AE2B595E}" srcOrd="10" destOrd="0" presId="urn:microsoft.com/office/officeart/2005/8/layout/cycle8"/>
    <dgm:cxn modelId="{D98993B1-D93B-4751-9EDA-2F0C15395EAB}" type="presParOf" srcId="{862BCAA7-F1A6-48C8-94A4-E9A2934AC1AD}" destId="{D45E296E-1DA7-40B3-B89A-09A6C6EB712A}" srcOrd="11" destOrd="0" presId="urn:microsoft.com/office/officeart/2005/8/layout/cycle8"/>
    <dgm:cxn modelId="{A26DCA1F-A7E2-4C83-8761-A1AD24226A44}" type="presParOf" srcId="{862BCAA7-F1A6-48C8-94A4-E9A2934AC1AD}" destId="{5E2AA434-7F4F-44B7-86D6-8E52A369D513}" srcOrd="12" destOrd="0" presId="urn:microsoft.com/office/officeart/2005/8/layout/cycle8"/>
    <dgm:cxn modelId="{E39B5EB8-509B-42B9-96B6-8BF62FD98902}" type="presParOf" srcId="{862BCAA7-F1A6-48C8-94A4-E9A2934AC1AD}" destId="{131704C6-31CA-4969-9007-F6A7EC53A60E}" srcOrd="13" destOrd="0" presId="urn:microsoft.com/office/officeart/2005/8/layout/cycle8"/>
    <dgm:cxn modelId="{93C41FEA-CF77-4EF5-BC8B-BAB17E1FCDBF}" type="presParOf" srcId="{862BCAA7-F1A6-48C8-94A4-E9A2934AC1AD}" destId="{FBE82905-4901-4A0B-919E-206CEC30B4D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1D490-D450-4E80-B0CD-B2A1FF493A17}">
      <dsp:nvSpPr>
        <dsp:cNvPr id="0" name=""/>
        <dsp:cNvSpPr/>
      </dsp:nvSpPr>
      <dsp:spPr>
        <a:xfrm>
          <a:off x="1363256" y="229345"/>
          <a:ext cx="2963849" cy="296384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/>
            <a:t>Own-products</a:t>
          </a:r>
        </a:p>
      </dsp:txBody>
      <dsp:txXfrm>
        <a:off x="2925275" y="857399"/>
        <a:ext cx="1058517" cy="882098"/>
      </dsp:txXfrm>
    </dsp:sp>
    <dsp:sp modelId="{A0CBAD4B-87B3-4FE7-8A76-3A76470157DF}">
      <dsp:nvSpPr>
        <dsp:cNvPr id="0" name=""/>
        <dsp:cNvSpPr/>
      </dsp:nvSpPr>
      <dsp:spPr>
        <a:xfrm>
          <a:off x="1302215" y="335197"/>
          <a:ext cx="2963849" cy="296384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/>
            <a:t>Contract services</a:t>
          </a:r>
        </a:p>
      </dsp:txBody>
      <dsp:txXfrm>
        <a:off x="2007893" y="2258170"/>
        <a:ext cx="1587776" cy="776246"/>
      </dsp:txXfrm>
    </dsp:sp>
    <dsp:sp modelId="{9332A408-9F1E-45D8-8D39-E874BF7790E0}">
      <dsp:nvSpPr>
        <dsp:cNvPr id="0" name=""/>
        <dsp:cNvSpPr/>
      </dsp:nvSpPr>
      <dsp:spPr>
        <a:xfrm>
          <a:off x="1241174" y="229345"/>
          <a:ext cx="2963849" cy="296384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/>
            <a:t>Reader platform</a:t>
          </a:r>
        </a:p>
      </dsp:txBody>
      <dsp:txXfrm>
        <a:off x="1584486" y="857399"/>
        <a:ext cx="1058517" cy="882098"/>
      </dsp:txXfrm>
    </dsp:sp>
    <dsp:sp modelId="{5E2AA434-7F4F-44B7-86D6-8E52A369D513}">
      <dsp:nvSpPr>
        <dsp:cNvPr id="0" name=""/>
        <dsp:cNvSpPr/>
      </dsp:nvSpPr>
      <dsp:spPr>
        <a:xfrm>
          <a:off x="1180024" y="45869"/>
          <a:ext cx="3330802" cy="3330802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31704C6-31CA-4969-9007-F6A7EC53A60E}">
      <dsp:nvSpPr>
        <dsp:cNvPr id="0" name=""/>
        <dsp:cNvSpPr/>
      </dsp:nvSpPr>
      <dsp:spPr>
        <a:xfrm>
          <a:off x="1118738" y="151533"/>
          <a:ext cx="3330802" cy="3330802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BE82905-4901-4A0B-919E-206CEC30B4D6}">
      <dsp:nvSpPr>
        <dsp:cNvPr id="0" name=""/>
        <dsp:cNvSpPr/>
      </dsp:nvSpPr>
      <dsp:spPr>
        <a:xfrm>
          <a:off x="1080135" y="13660"/>
          <a:ext cx="3330802" cy="333080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18830" cy="493316"/>
          </a:xfrm>
          <a:prstGeom prst="rect">
            <a:avLst/>
          </a:prstGeom>
        </p:spPr>
        <p:txBody>
          <a:bodyPr vert="horz" lIns="92280" tIns="46140" rIns="92280" bIns="4614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6" y="1"/>
            <a:ext cx="2918830" cy="493316"/>
          </a:xfrm>
          <a:prstGeom prst="rect">
            <a:avLst/>
          </a:prstGeom>
        </p:spPr>
        <p:txBody>
          <a:bodyPr vert="horz" lIns="92280" tIns="46140" rIns="92280" bIns="46140" rtlCol="0"/>
          <a:lstStyle>
            <a:lvl1pPr algn="r">
              <a:defRPr sz="1200"/>
            </a:lvl1pPr>
          </a:lstStyle>
          <a:p>
            <a:fld id="{CD9CF47F-F907-EB42-B4CB-416C2066B32F}" type="datetime1">
              <a:rPr lang="en-GB" smtClean="0"/>
              <a:pPr/>
              <a:t>05/07/2019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371288"/>
            <a:ext cx="2918830" cy="493316"/>
          </a:xfrm>
          <a:prstGeom prst="rect">
            <a:avLst/>
          </a:prstGeom>
        </p:spPr>
        <p:txBody>
          <a:bodyPr vert="horz" lIns="92280" tIns="46140" rIns="92280" bIns="4614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6" y="9371288"/>
            <a:ext cx="2918830" cy="493316"/>
          </a:xfrm>
          <a:prstGeom prst="rect">
            <a:avLst/>
          </a:prstGeom>
        </p:spPr>
        <p:txBody>
          <a:bodyPr vert="horz" lIns="92280" tIns="46140" rIns="92280" bIns="46140" rtlCol="0" anchor="b"/>
          <a:lstStyle>
            <a:lvl1pPr algn="r">
              <a:defRPr sz="1200"/>
            </a:lvl1pPr>
          </a:lstStyle>
          <a:p>
            <a:fld id="{2F452FA5-7419-9440-AFFC-CC5D05E4F8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5404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18830" cy="493316"/>
          </a:xfrm>
          <a:prstGeom prst="rect">
            <a:avLst/>
          </a:prstGeom>
        </p:spPr>
        <p:txBody>
          <a:bodyPr vert="horz" lIns="92280" tIns="46140" rIns="92280" bIns="46140" rtlCol="0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6" y="1"/>
            <a:ext cx="2918830" cy="493316"/>
          </a:xfrm>
          <a:prstGeom prst="rect">
            <a:avLst/>
          </a:prstGeom>
        </p:spPr>
        <p:txBody>
          <a:bodyPr vert="horz" wrap="square" lIns="92280" tIns="46140" rIns="92280" bIns="4614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7E1AD3A7-780E-054A-8BEB-81BF0625445B}" type="datetime1">
              <a:rPr lang="en-GB" smtClean="0"/>
              <a:pPr>
                <a:defRPr/>
              </a:pPr>
              <a:t>05/07/2019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0" tIns="46140" rIns="92280" bIns="4614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2280" tIns="46140" rIns="92280" bIns="4614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371288"/>
            <a:ext cx="2918830" cy="493316"/>
          </a:xfrm>
          <a:prstGeom prst="rect">
            <a:avLst/>
          </a:prstGeom>
        </p:spPr>
        <p:txBody>
          <a:bodyPr vert="horz" lIns="92280" tIns="46140" rIns="92280" bIns="46140" rtlCol="0" anchor="b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30" cy="493316"/>
          </a:xfrm>
          <a:prstGeom prst="rect">
            <a:avLst/>
          </a:prstGeom>
        </p:spPr>
        <p:txBody>
          <a:bodyPr vert="horz" wrap="square" lIns="92280" tIns="46140" rIns="92280" bIns="4614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166F8A2F-81DD-4B47-BE04-5373835CB84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75558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64903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6595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7098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32306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9731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533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788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3360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538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4513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4612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20039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F8A2F-81DD-4B47-BE04-5373835CB84D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157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65956-9882-D244-9F25-506D65E7CAA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4205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4ACE1-C471-F24B-88F0-79120A8BB89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41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6F84-7630-8746-A1A7-26211E3B94B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9440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18" y="-96731"/>
            <a:ext cx="9514820" cy="7110989"/>
          </a:xfrm>
          <a:prstGeom prst="rect">
            <a:avLst/>
          </a:prstGeom>
        </p:spPr>
      </p:pic>
      <p:pic>
        <p:nvPicPr>
          <p:cNvPr id="7" name="Picture 6" descr="Circles_Dark_Panton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520" y="1657718"/>
            <a:ext cx="3140475" cy="7429005"/>
          </a:xfrm>
          <a:prstGeom prst="rect">
            <a:avLst/>
          </a:prstGeom>
        </p:spPr>
      </p:pic>
      <p:pic>
        <p:nvPicPr>
          <p:cNvPr id="8" name="Picture 7" descr="AH_Primary_White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22" y="457749"/>
            <a:ext cx="2272048" cy="529054"/>
          </a:xfrm>
          <a:prstGeom prst="rect">
            <a:avLst/>
          </a:prstGeom>
        </p:spPr>
      </p:pic>
      <p:pic>
        <p:nvPicPr>
          <p:cNvPr id="9" name="Picture 8" descr="AH_Tagline_White.png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689" y="457749"/>
            <a:ext cx="1508285" cy="529054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36793" y="635519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6DA7C55-DFB3-E540-877A-0BC855F6F0ED}" type="datetime1">
              <a:rPr lang="en-GB" smtClean="0"/>
              <a:t>05/07/2019</a:t>
            </a:fld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2458599" y="3391277"/>
            <a:ext cx="5561535" cy="391359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 algn="r">
              <a:defRPr sz="2000">
                <a:solidFill>
                  <a:schemeClr val="bg1"/>
                </a:solidFill>
              </a:defRPr>
            </a:lvl2pPr>
          </a:lstStyle>
          <a:p>
            <a:pPr lvl="1"/>
            <a:r>
              <a:rPr lang="en-GB" dirty="0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02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53236-CF30-5D49-8FA0-A339732A2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695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E2EAE-35DE-744D-AAD1-6637F6BA1C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518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D488-EE42-FD4E-B928-BDDFAC41C1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56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E641C-C39F-6B46-A652-9D3F4F353A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16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47C2-E041-C64B-8B46-3CEA26899C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763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C79D1-876F-624D-A03E-AFAB17567B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171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8565A-04C2-184F-8DAA-ABD505A1DF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27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E0495-DF5F-FF4B-9814-6AB7D14290D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03822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D82DB-5C48-2B4D-8CBE-2CD320B7BA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8768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7218E-B52E-2C47-85B8-7A59D403E1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818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5037F-0B0D-2547-9C4B-28FDE080ED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1767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9B543-EF85-1448-9B6C-031788EBAA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829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B5063-25F7-3B4F-A27F-738EA4F13E6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317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23E4D-E67B-B74B-9DDC-3EDB745331E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5045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0FB66-9326-AF4A-B473-B60DD25259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54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00006-68DA-E24E-8377-4D8256A7A2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998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80288-E16C-9043-BD33-723DC7230F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558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9B2C2-E8B6-9644-93AB-F52F4F7C711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489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6668E-A3E6-DE48-8931-4AC9816DE6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722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GB" dirty="0"/>
              <a:t>Not for distribution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0DF10B97-4D28-8C4A-82DA-873EC0AB78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29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 dirty="0"/>
              <a:t>Not for distribution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870B04-2979-564E-8BB5-8F0C305788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195736" y="2132856"/>
            <a:ext cx="6001833" cy="39135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cap="small" dirty="0">
                <a:latin typeface="Roboto Regular"/>
                <a:cs typeface="Roboto Regular"/>
              </a:rPr>
              <a:t>ABINGDON </a:t>
            </a:r>
            <a:r>
              <a:rPr lang="en-GB" sz="2400" b="1" cap="small" dirty="0" smtClean="0">
                <a:latin typeface="Roboto Regular"/>
                <a:cs typeface="Roboto Regular"/>
              </a:rPr>
              <a:t>HEALTH</a:t>
            </a:r>
          </a:p>
          <a:p>
            <a:pPr marL="0" indent="0" algn="ctr">
              <a:buNone/>
            </a:pPr>
            <a:r>
              <a:rPr lang="en-GB" sz="2400" b="1" cap="small" dirty="0" smtClean="0">
                <a:latin typeface="Roboto Regular"/>
                <a:cs typeface="Roboto Regular"/>
              </a:rPr>
              <a:t>Marsha Leeman</a:t>
            </a:r>
          </a:p>
          <a:p>
            <a:pPr marL="0" indent="0" algn="ctr">
              <a:buNone/>
            </a:pPr>
            <a:endParaRPr lang="en-GB" sz="2400" cap="small" dirty="0">
              <a:latin typeface="Roboto Regular"/>
              <a:cs typeface="Roboto Regular"/>
            </a:endParaRPr>
          </a:p>
          <a:p>
            <a:pPr marL="0" indent="0" algn="ctr">
              <a:buNone/>
            </a:pPr>
            <a:r>
              <a:rPr lang="en-GB" sz="2400" cap="small" dirty="0">
                <a:latin typeface="Roboto Regular"/>
                <a:cs typeface="Roboto Regular"/>
              </a:rPr>
              <a:t>IVDR  - Practical company case study</a:t>
            </a:r>
          </a:p>
          <a:p>
            <a:pPr marL="0" indent="0" algn="ctr">
              <a:buNone/>
            </a:pPr>
            <a:r>
              <a:rPr lang="en-GB" sz="2400" cap="small" dirty="0" smtClean="0">
                <a:latin typeface="Roboto Regular"/>
                <a:cs typeface="Roboto Regular"/>
              </a:rPr>
              <a:t>09</a:t>
            </a:r>
            <a:r>
              <a:rPr lang="en-GB" sz="2400" cap="small" baseline="30000" dirty="0" smtClean="0">
                <a:latin typeface="Roboto Regular"/>
                <a:cs typeface="Roboto Regular"/>
              </a:rPr>
              <a:t>th</a:t>
            </a:r>
            <a:r>
              <a:rPr lang="en-GB" sz="2400" cap="small" dirty="0" smtClean="0">
                <a:latin typeface="Roboto Regular"/>
                <a:cs typeface="Roboto Regular"/>
              </a:rPr>
              <a:t> July 2019</a:t>
            </a:r>
            <a:endParaRPr lang="en-GB" sz="2400" cap="small" dirty="0">
              <a:latin typeface="Roboto Regular"/>
              <a:cs typeface="Roboto Regular"/>
            </a:endParaRPr>
          </a:p>
          <a:p>
            <a:pPr marL="0" indent="0" algn="ctr">
              <a:buNone/>
            </a:pPr>
            <a:endParaRPr lang="en-US" sz="2400" cap="small" dirty="0">
              <a:latin typeface="Roboto Regular"/>
              <a:cs typeface="Robo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7155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16057" y="1087923"/>
            <a:ext cx="8288391" cy="5221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400" b="1" dirty="0" smtClean="0">
                <a:solidFill>
                  <a:srgbClr val="13696A"/>
                </a:solidFill>
                <a:latin typeface="Roboto Regular"/>
                <a:cs typeface="+mn-cs"/>
              </a:rPr>
              <a:t>Clinical Trials – Planning</a:t>
            </a:r>
          </a:p>
          <a:p>
            <a:pPr algn="l"/>
            <a:r>
              <a:rPr lang="en-GB" sz="1800" dirty="0" smtClean="0">
                <a:solidFill>
                  <a:srgbClr val="13696A"/>
                </a:solidFill>
                <a:latin typeface="Roboto Regular"/>
                <a:cs typeface="+mn-cs"/>
              </a:rPr>
              <a:t>Abingdon Health: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  <a:cs typeface="+mn-cs"/>
              </a:rPr>
              <a:t>Identification of clinical test sites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Ethics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Sample availability 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Clinical protocols 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Cost</a:t>
            </a:r>
          </a:p>
          <a:p>
            <a:pPr algn="l"/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Note: Sample availability is a key factor when planning Clinical Trials (rare, limited availability) </a:t>
            </a:r>
          </a:p>
          <a:p>
            <a:r>
              <a:rPr lang="en-GB" sz="1800" i="1" dirty="0" smtClean="0">
                <a:solidFill>
                  <a:srgbClr val="13696A"/>
                </a:solidFill>
                <a:latin typeface="Roboto Regular"/>
              </a:rPr>
              <a:t>‘Capturing any impact in pre-submissions is critical especially for FDA approval’</a:t>
            </a:r>
          </a:p>
          <a:p>
            <a:endParaRPr lang="en-GB" sz="1800" i="1" dirty="0">
              <a:solidFill>
                <a:srgbClr val="13696A"/>
              </a:solidFill>
              <a:latin typeface="Roboto Regular"/>
            </a:endParaRPr>
          </a:p>
          <a:p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ISO 14155:2011 - Clinical </a:t>
            </a:r>
            <a:r>
              <a:rPr lang="en-GB" sz="1800" b="1" dirty="0">
                <a:solidFill>
                  <a:srgbClr val="13696A"/>
                </a:solidFill>
                <a:latin typeface="Roboto Regular"/>
              </a:rPr>
              <a:t>investigation of medical devices for human subjects -- Good clinical </a:t>
            </a:r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practice (Third Edition in draft)</a:t>
            </a:r>
          </a:p>
          <a:p>
            <a:pPr algn="l"/>
            <a:r>
              <a:rPr lang="en-GB" sz="1800" b="1" dirty="0">
                <a:solidFill>
                  <a:srgbClr val="13696A"/>
                </a:solidFill>
                <a:latin typeface="Roboto Regular"/>
              </a:rPr>
              <a:t>a</a:t>
            </a:r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nd,</a:t>
            </a:r>
          </a:p>
          <a:p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ISO 20916:2019 - </a:t>
            </a:r>
            <a:r>
              <a:rPr lang="en-GB" sz="1800" b="1" i="1" dirty="0">
                <a:solidFill>
                  <a:srgbClr val="13696A"/>
                </a:solidFill>
                <a:latin typeface="Roboto Regular"/>
              </a:rPr>
              <a:t>I</a:t>
            </a:r>
            <a:r>
              <a:rPr lang="en-GB" sz="1800" b="1" i="1" dirty="0" smtClean="0">
                <a:solidFill>
                  <a:srgbClr val="13696A"/>
                </a:solidFill>
                <a:latin typeface="Roboto Regular"/>
              </a:rPr>
              <a:t>n vitro </a:t>
            </a:r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diagnostic medical devices. Clinical performance studies using specimens from human subjects. Good Study Practice.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7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16057" y="1112901"/>
            <a:ext cx="8370743" cy="5268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000" b="1" dirty="0" smtClean="0">
                <a:solidFill>
                  <a:srgbClr val="13696A"/>
                </a:solidFill>
                <a:latin typeface="Roboto Regular"/>
              </a:rPr>
              <a:t>Clinical </a:t>
            </a:r>
            <a:r>
              <a:rPr lang="en-GB" sz="2000" b="1" dirty="0">
                <a:solidFill>
                  <a:srgbClr val="13696A"/>
                </a:solidFill>
                <a:latin typeface="Roboto Regular"/>
              </a:rPr>
              <a:t>Evidence</a:t>
            </a:r>
            <a:r>
              <a:rPr lang="en-GB" sz="2000" b="1" dirty="0" smtClean="0">
                <a:solidFill>
                  <a:srgbClr val="13696A"/>
                </a:solidFill>
                <a:latin typeface="Roboto Regular"/>
              </a:rPr>
              <a:t>:</a:t>
            </a:r>
          </a:p>
          <a:p>
            <a:pPr algn="l"/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(Gap analysis </a:t>
            </a:r>
            <a:r>
              <a:rPr lang="en-GB" sz="2000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identified a number of areas for address)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Resource</a:t>
            </a:r>
            <a:endParaRPr lang="en-GB" sz="1800" dirty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Active sites (willing and able)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Clinical investigations </a:t>
            </a:r>
            <a:r>
              <a:rPr lang="en-GB" sz="1800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protocols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Clinical data review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Cost</a:t>
            </a:r>
          </a:p>
          <a:p>
            <a:pPr marL="901700" lvl="2" indent="-269875" algn="l">
              <a:buFont typeface="Wingdings" panose="05000000000000000000" pitchFamily="2" charset="2"/>
              <a:buChar char="§"/>
              <a:tabLst>
                <a:tab pos="901700" algn="l"/>
              </a:tabLst>
            </a:pPr>
            <a:r>
              <a:rPr lang="en-GB" sz="1600" dirty="0" smtClean="0">
                <a:solidFill>
                  <a:srgbClr val="13696A"/>
                </a:solidFill>
                <a:latin typeface="Roboto Regular"/>
              </a:rPr>
              <a:t>Current sales sufficient to offset the </a:t>
            </a:r>
          </a:p>
          <a:p>
            <a:pPr lvl="2" algn="l"/>
            <a:r>
              <a:rPr lang="en-GB" sz="1600" dirty="0" smtClean="0">
                <a:solidFill>
                  <a:srgbClr val="13696A"/>
                </a:solidFill>
                <a:latin typeface="Roboto Regular"/>
              </a:rPr>
              <a:t>higher cost of certification</a:t>
            </a:r>
          </a:p>
          <a:p>
            <a:pPr lvl="1" algn="l"/>
            <a:endParaRPr lang="en-GB" sz="1800" dirty="0" smtClean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lvl="1" algn="l"/>
            <a:endParaRPr lang="en-GB" sz="1800" dirty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lvl="1" algn="l"/>
            <a:endParaRPr lang="en-GB" sz="1800" dirty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lvl="1" algn="l"/>
            <a:endParaRPr lang="en-GB" sz="1800" b="1" dirty="0" smtClean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lvl="1" algn="l"/>
            <a:r>
              <a:rPr lang="en-GB" sz="1800" b="1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Operations</a:t>
            </a:r>
            <a:r>
              <a:rPr lang="en-GB" sz="1800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: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Impact on manufacturing capacity  - for clinical requirements</a:t>
            </a:r>
          </a:p>
          <a:p>
            <a:pPr lvl="1" algn="l"/>
            <a:endParaRPr lang="en-GB" sz="1800" dirty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GB" sz="1800" dirty="0" smtClean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GB" sz="1800" dirty="0" smtClean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GB" sz="1800" dirty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489" y="3820807"/>
            <a:ext cx="3275856" cy="184266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191" y="4573873"/>
            <a:ext cx="576064" cy="57606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685" y="4861905"/>
            <a:ext cx="576064" cy="5760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08" y="4504419"/>
            <a:ext cx="576064" cy="47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4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101" y="1538380"/>
            <a:ext cx="3900277" cy="390027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5400000">
            <a:off x="5533362" y="3143217"/>
            <a:ext cx="677108" cy="135346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13696A"/>
                </a:solidFill>
                <a:latin typeface="Roboto Regular"/>
              </a:rPr>
              <a:t>Clinical Performance</a:t>
            </a:r>
            <a:r>
              <a:rPr lang="en-GB" sz="1600" b="1" dirty="0" smtClean="0">
                <a:latin typeface="Roboto Regular"/>
              </a:rPr>
              <a:t> </a:t>
            </a:r>
            <a:endParaRPr lang="en-GB" sz="1600" b="1" dirty="0">
              <a:latin typeface="Roboto Regula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08849" y="3866115"/>
            <a:ext cx="1237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13696A"/>
                </a:solidFill>
                <a:latin typeface="Roboto Regular"/>
              </a:rPr>
              <a:t>Scientific Validity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6648" y="1603957"/>
            <a:ext cx="40460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13696A"/>
                </a:solidFill>
                <a:latin typeface="Roboto Regular"/>
              </a:rPr>
              <a:t>Evaluation of performance – product life cycle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rgbClr val="13696A"/>
              </a:solidFill>
              <a:latin typeface="Roboto Regular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 smtClean="0">
                <a:solidFill>
                  <a:srgbClr val="13696A"/>
                </a:solidFill>
                <a:latin typeface="Roboto Regular"/>
              </a:rPr>
              <a:t>Clinical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GB" sz="2000" dirty="0" smtClean="0">
              <a:solidFill>
                <a:srgbClr val="13696A"/>
              </a:solidFill>
              <a:latin typeface="Roboto Regular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 smtClean="0">
                <a:solidFill>
                  <a:srgbClr val="13696A"/>
                </a:solidFill>
                <a:latin typeface="Roboto Regular"/>
              </a:rPr>
              <a:t>Scientific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GB" sz="2000" dirty="0" smtClean="0">
              <a:solidFill>
                <a:srgbClr val="13696A"/>
              </a:solidFill>
              <a:latin typeface="Roboto Regular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 smtClean="0">
                <a:solidFill>
                  <a:srgbClr val="13696A"/>
                </a:solidFill>
                <a:latin typeface="Roboto Regular"/>
              </a:rPr>
              <a:t>Analytical</a:t>
            </a:r>
            <a:endParaRPr lang="en-GB" sz="2000" dirty="0">
              <a:solidFill>
                <a:srgbClr val="13696A"/>
              </a:solidFill>
              <a:latin typeface="Roboto Regular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0152" y="2177281"/>
            <a:ext cx="1587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13696A"/>
                </a:solidFill>
                <a:latin typeface="Roboto Regular"/>
              </a:rPr>
              <a:t>Analytical Performance</a:t>
            </a:r>
            <a:endParaRPr lang="en-GB" sz="1600" b="1" dirty="0">
              <a:solidFill>
                <a:srgbClr val="13696A"/>
              </a:solidFill>
              <a:latin typeface="Roboto Regula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583" y="5524736"/>
            <a:ext cx="8214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13696A"/>
                </a:solidFill>
              </a:rPr>
              <a:t>ERCL replaced by the General Safety and performance requirements summary (GSPRs) </a:t>
            </a:r>
            <a:endParaRPr lang="en-GB" dirty="0">
              <a:solidFill>
                <a:srgbClr val="1369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07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16057" y="1340768"/>
            <a:ext cx="7928351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3538" lvl="1" algn="l"/>
            <a:r>
              <a:rPr lang="en-GB" sz="2000" b="1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Post Market Performance Follow-up (Post Market Surveillance)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Increased frequency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Post Market clinical follow up</a:t>
            </a:r>
            <a:endParaRPr lang="en-GB" sz="1800" dirty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marL="1657350" lvl="3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Changes to population demographics </a:t>
            </a:r>
          </a:p>
          <a:p>
            <a:pPr lvl="1" algn="l"/>
            <a:endParaRPr lang="en-GB" sz="1200" dirty="0" smtClean="0">
              <a:solidFill>
                <a:schemeClr val="accent5">
                  <a:lumMod val="50000"/>
                </a:schemeClr>
              </a:solidFill>
              <a:cs typeface="+mn-cs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63538" algn="l"/>
            <a:r>
              <a:rPr lang="en-GB" sz="2000" b="1" dirty="0">
                <a:solidFill>
                  <a:srgbClr val="13696A"/>
                </a:solidFill>
                <a:latin typeface="Roboto Regular"/>
              </a:rPr>
              <a:t>NB site audits (QMS ISO13485</a:t>
            </a:r>
            <a:r>
              <a:rPr lang="en-GB" sz="2000" b="1" dirty="0" smtClean="0">
                <a:solidFill>
                  <a:srgbClr val="13696A"/>
                </a:solidFill>
                <a:latin typeface="Roboto Regular"/>
              </a:rPr>
              <a:t>): Abingdon Health</a:t>
            </a:r>
            <a:endParaRPr lang="en-GB" sz="2000" b="1" dirty="0">
              <a:solidFill>
                <a:srgbClr val="13696A"/>
              </a:solidFill>
              <a:latin typeface="Roboto Regular"/>
            </a:endParaRP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Product certificate scope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Product grouping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63538" lvl="1" algn="l">
              <a:defRPr/>
            </a:pPr>
            <a:r>
              <a:rPr lang="en-GB" sz="2000" b="1" dirty="0">
                <a:solidFill>
                  <a:srgbClr val="13696A"/>
                </a:solidFill>
                <a:latin typeface="Roboto Regular"/>
                <a:cs typeface="ＭＳ Ｐゴシック" charset="0"/>
              </a:rPr>
              <a:t>NB site audits (QMS ISO13485): </a:t>
            </a:r>
            <a:r>
              <a:rPr lang="en-GB" sz="2000" b="1" dirty="0" smtClean="0">
                <a:solidFill>
                  <a:srgbClr val="13696A"/>
                </a:solidFill>
                <a:latin typeface="Roboto Regular"/>
                <a:cs typeface="ＭＳ Ｐゴシック" charset="0"/>
              </a:rPr>
              <a:t>OEM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Product certificate scope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Product grouping</a:t>
            </a:r>
          </a:p>
          <a:p>
            <a:pPr marL="363538" lvl="1" algn="l">
              <a:defRPr/>
            </a:pPr>
            <a:endParaRPr lang="en-GB" sz="2000" b="1" dirty="0">
              <a:solidFill>
                <a:srgbClr val="13696A"/>
              </a:solidFill>
              <a:latin typeface="Roboto Regular"/>
              <a:cs typeface="ＭＳ Ｐゴシック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2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1867964" y="1592796"/>
            <a:ext cx="5408071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GB" sz="2800" dirty="0" smtClean="0">
              <a:solidFill>
                <a:srgbClr val="13696A"/>
              </a:solidFill>
              <a:latin typeface="Roboto Regular"/>
              <a:cs typeface="+mn-cs"/>
            </a:endParaRPr>
          </a:p>
          <a:p>
            <a:pPr>
              <a:spcBef>
                <a:spcPts val="0"/>
              </a:spcBef>
            </a:pPr>
            <a:r>
              <a:rPr lang="en-GB" sz="2800" dirty="0" smtClean="0">
                <a:solidFill>
                  <a:srgbClr val="13696A"/>
                </a:solidFill>
                <a:latin typeface="Roboto Regular"/>
                <a:cs typeface="+mn-cs"/>
              </a:rPr>
              <a:t>Thank you </a:t>
            </a:r>
          </a:p>
          <a:p>
            <a:pPr>
              <a:spcBef>
                <a:spcPts val="0"/>
              </a:spcBef>
            </a:pPr>
            <a:endParaRPr lang="en-GB" sz="2800" dirty="0">
              <a:solidFill>
                <a:srgbClr val="13696A"/>
              </a:solidFill>
              <a:latin typeface="Roboto Regular"/>
              <a:cs typeface="+mn-cs"/>
            </a:endParaRPr>
          </a:p>
          <a:p>
            <a:pPr>
              <a:spcBef>
                <a:spcPts val="0"/>
              </a:spcBef>
            </a:pPr>
            <a:r>
              <a:rPr lang="en-GB" sz="2800" dirty="0" smtClean="0">
                <a:solidFill>
                  <a:srgbClr val="13696A"/>
                </a:solidFill>
                <a:latin typeface="Roboto Regular"/>
                <a:cs typeface="+mn-cs"/>
              </a:rPr>
              <a:t>Questions and Answers</a:t>
            </a:r>
            <a:endParaRPr lang="en-US" sz="2800" dirty="0">
              <a:solidFill>
                <a:srgbClr val="13696A"/>
              </a:solidFill>
              <a:latin typeface="Roboto Regular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srgbClr val="13696A"/>
              </a:solidFill>
              <a:latin typeface="Roboto Regular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019" y="3668390"/>
            <a:ext cx="2687960" cy="26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3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US" sz="2400" b="1" cap="small" dirty="0" smtClean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Overview of ABINGDON HEALTH</a:t>
            </a:r>
            <a:endParaRPr lang="en-GB" sz="2400" b="1" cap="small" dirty="0">
              <a:solidFill>
                <a:srgbClr val="00747A"/>
              </a:solidFill>
              <a:latin typeface="Roboto Regular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179513" y="1124744"/>
            <a:ext cx="5827236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1800" b="1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Rapid </a:t>
            </a:r>
            <a:r>
              <a:rPr lang="en-GB" sz="1800" b="1" dirty="0">
                <a:solidFill>
                  <a:srgbClr val="13696A"/>
                </a:solidFill>
                <a:latin typeface="Roboto Regular"/>
              </a:rPr>
              <a:t>diagnostic testing </a:t>
            </a:r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company</a:t>
            </a:r>
            <a:r>
              <a:rPr lang="en-GB" sz="1800" b="1" dirty="0">
                <a:solidFill>
                  <a:srgbClr val="13696A"/>
                </a:solidFill>
                <a:latin typeface="Roboto Regular"/>
              </a:rPr>
              <a:t> </a:t>
            </a:r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founded </a:t>
            </a:r>
            <a:r>
              <a:rPr lang="en-GB" sz="1800" b="1" dirty="0">
                <a:solidFill>
                  <a:srgbClr val="13696A"/>
                </a:solidFill>
                <a:latin typeface="Roboto Regular"/>
              </a:rPr>
              <a:t>in 2008 by Chris Hand and Chris Yates. </a:t>
            </a:r>
            <a:endParaRPr lang="en-GB" sz="1800" b="1" dirty="0" smtClean="0">
              <a:solidFill>
                <a:srgbClr val="13696A"/>
              </a:solidFill>
              <a:latin typeface="Roboto Regular"/>
            </a:endParaRPr>
          </a:p>
          <a:p>
            <a:pPr algn="l">
              <a:lnSpc>
                <a:spcPct val="90000"/>
              </a:lnSpc>
            </a:pPr>
            <a:endParaRPr lang="en-GB" sz="1800" b="1" dirty="0" smtClean="0">
              <a:solidFill>
                <a:srgbClr val="13696A"/>
              </a:solidFill>
              <a:latin typeface="Roboto Regular"/>
            </a:endParaRP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Certified Quality Management System - </a:t>
            </a:r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ISO 9001:2015 &amp; ISO 13485:2016</a:t>
            </a:r>
          </a:p>
          <a:p>
            <a:pPr algn="l">
              <a:lnSpc>
                <a:spcPct val="90000"/>
              </a:lnSpc>
            </a:pPr>
            <a:endParaRPr lang="en-GB" sz="1800" dirty="0">
              <a:solidFill>
                <a:srgbClr val="13696A"/>
              </a:solidFill>
              <a:latin typeface="Roboto Regular"/>
            </a:endParaRP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We support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the </a:t>
            </a:r>
            <a:r>
              <a:rPr lang="en-GB" sz="1800" b="1" dirty="0">
                <a:solidFill>
                  <a:srgbClr val="13696A"/>
                </a:solidFill>
                <a:latin typeface="Roboto Regular"/>
              </a:rPr>
              <a:t>migration of testing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closer to the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patient -- in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the case of clinical diagnostics or veterinary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diagnostics --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or into the field or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farm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-- in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the case of agricultural and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food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diagnostics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.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13696A"/>
              </a:solidFill>
              <a:latin typeface="Roboto Regular"/>
            </a:endParaRP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13696A"/>
                </a:solidFill>
                <a:latin typeface="Roboto Regular"/>
              </a:rPr>
              <a:t>Our technology focus is </a:t>
            </a:r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lateral </a:t>
            </a:r>
            <a:r>
              <a:rPr lang="en-GB" sz="1800" b="1" dirty="0">
                <a:solidFill>
                  <a:srgbClr val="13696A"/>
                </a:solidFill>
                <a:latin typeface="Roboto Regular"/>
              </a:rPr>
              <a:t>flow </a:t>
            </a:r>
            <a:r>
              <a:rPr lang="en-GB" sz="1800" b="1" dirty="0" smtClean="0">
                <a:solidFill>
                  <a:srgbClr val="13696A"/>
                </a:solidFill>
                <a:latin typeface="Roboto Regular"/>
              </a:rPr>
              <a:t>testing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-- which is cost-effective to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produce, easy to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use, and widely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accepted by users and regulatory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authorities.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Roboto Regular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chemeClr val="tx1"/>
              </a:solidFill>
              <a:latin typeface="Roboto Regular"/>
            </a:endParaRPr>
          </a:p>
          <a:p>
            <a:pPr algn="l"/>
            <a:endParaRPr lang="en-GB" sz="1600" dirty="0">
              <a:solidFill>
                <a:schemeClr val="accent5">
                  <a:lumMod val="50000"/>
                </a:schemeClr>
              </a:solidFill>
              <a:cs typeface="+mn-cs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6748" y="1722163"/>
            <a:ext cx="3035829" cy="17076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404" y="4071718"/>
            <a:ext cx="3126516" cy="163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41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Autofit/>
          </a:bodyPr>
          <a:lstStyle/>
          <a:p>
            <a:pPr algn="l"/>
            <a:r>
              <a:rPr lang="en-US" sz="2400" b="1" cap="small" dirty="0" smtClean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Our Focus is the Growing </a:t>
            </a:r>
            <a:r>
              <a:rPr lang="en-US" sz="24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Lateral Flow Market</a:t>
            </a:r>
            <a:endParaRPr lang="en-GB" sz="2400" b="1" cap="small" dirty="0">
              <a:solidFill>
                <a:srgbClr val="00747A"/>
              </a:solidFill>
              <a:latin typeface="Roboto Regular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81617285"/>
              </p:ext>
            </p:extLst>
          </p:nvPr>
        </p:nvGraphicFramePr>
        <p:xfrm>
          <a:off x="4572000" y="1689136"/>
          <a:ext cx="5568280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Explosion 2 6"/>
          <p:cNvSpPr/>
          <p:nvPr/>
        </p:nvSpPr>
        <p:spPr>
          <a:xfrm>
            <a:off x="6553200" y="3044330"/>
            <a:ext cx="1566002" cy="1110201"/>
          </a:xfrm>
          <a:prstGeom prst="irregularSeal2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6672109" y="3356992"/>
            <a:ext cx="1447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Innovation</a:t>
            </a:r>
          </a:p>
        </p:txBody>
      </p:sp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16057" y="1340768"/>
            <a:ext cx="5408071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spcBef>
                <a:spcPts val="0"/>
              </a:spcBef>
              <a:buFont typeface="Wingdings" charset="2"/>
              <a:buChar char="Ø"/>
            </a:pPr>
            <a:endParaRPr lang="en-GB" sz="2000" dirty="0">
              <a:solidFill>
                <a:schemeClr val="tx1"/>
              </a:solidFill>
              <a:cs typeface="+mn-cs"/>
            </a:endParaRPr>
          </a:p>
          <a:p>
            <a:pPr marL="342900" indent="-342900" algn="l">
              <a:spcBef>
                <a:spcPts val="0"/>
              </a:spcBef>
              <a:buFont typeface="Wingdings" charset="2"/>
              <a:buChar char="Ø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  <a:cs typeface="+mn-cs"/>
              </a:rPr>
              <a:t>We support our customers through offering a complete development and manufacturing service. </a:t>
            </a:r>
          </a:p>
          <a:p>
            <a:pPr marL="342900" indent="-342900" algn="l">
              <a:spcBef>
                <a:spcPts val="0"/>
              </a:spcBef>
              <a:buFont typeface="Wingdings" charset="2"/>
              <a:buChar char="Ø"/>
            </a:pPr>
            <a:endParaRPr lang="en-GB" sz="1800" dirty="0" smtClean="0">
              <a:solidFill>
                <a:srgbClr val="13696A"/>
              </a:solidFill>
              <a:latin typeface="Roboto Regular"/>
              <a:cs typeface="+mn-cs"/>
            </a:endParaRPr>
          </a:p>
          <a:p>
            <a:pPr marL="342900" indent="-342900" algn="l">
              <a:spcBef>
                <a:spcPts val="0"/>
              </a:spcBef>
              <a:buFont typeface="Wingdings" charset="2"/>
              <a:buChar char="Ø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  <a:cs typeface="+mn-cs"/>
              </a:rPr>
              <a:t>We develop our own products such as Seralite</a:t>
            </a:r>
            <a:r>
              <a:rPr lang="en-GB" sz="1800" baseline="30000" dirty="0" smtClean="0">
                <a:solidFill>
                  <a:srgbClr val="13696A"/>
                </a:solidFill>
                <a:latin typeface="Roboto Regular"/>
                <a:cs typeface="+mn-cs"/>
              </a:rPr>
              <a:t>®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  <a:cs typeface="+mn-cs"/>
              </a:rPr>
              <a:t> - FLC Serum, the first product we launched is now sold in 70 countries worldwide.</a:t>
            </a:r>
          </a:p>
          <a:p>
            <a:pPr marL="342900" indent="-342900" algn="l">
              <a:spcBef>
                <a:spcPts val="0"/>
              </a:spcBef>
              <a:buFont typeface="Wingdings" charset="2"/>
              <a:buChar char="Ø"/>
            </a:pPr>
            <a:endParaRPr lang="en-GB" sz="1800" dirty="0">
              <a:solidFill>
                <a:srgbClr val="13696A"/>
              </a:solidFill>
              <a:latin typeface="Roboto Regular"/>
              <a:cs typeface="+mn-cs"/>
            </a:endParaRPr>
          </a:p>
          <a:p>
            <a:pPr marL="342900" indent="-342900" algn="l">
              <a:spcBef>
                <a:spcPts val="0"/>
              </a:spcBef>
              <a:buFont typeface="Wingdings" charset="2"/>
              <a:buChar char="Ø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  <a:cs typeface="+mn-cs"/>
              </a:rPr>
              <a:t>We invest in new technology, particularly reader and app innovation, to support our growth plans. </a:t>
            </a:r>
            <a:endParaRPr lang="en-GB" sz="1800" dirty="0">
              <a:solidFill>
                <a:srgbClr val="13696A"/>
              </a:solidFill>
              <a:latin typeface="Roboto Regular"/>
              <a:cs typeface="+mn-cs"/>
            </a:endParaRPr>
          </a:p>
          <a:p>
            <a:pPr algn="l"/>
            <a:endParaRPr lang="en-GB" sz="1600" dirty="0">
              <a:solidFill>
                <a:schemeClr val="accent5">
                  <a:lumMod val="50000"/>
                </a:schemeClr>
              </a:solidFill>
              <a:cs typeface="+mn-cs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57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400" b="1" cap="small" dirty="0" smtClean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400" b="1" cap="small" dirty="0">
              <a:solidFill>
                <a:srgbClr val="00747A"/>
              </a:solidFill>
              <a:latin typeface="Roboto Regular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86628" y="1087923"/>
            <a:ext cx="8370743" cy="53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Roboto Regular"/>
              </a:rPr>
              <a:t>Project Timeline of Implementation of IVDR</a:t>
            </a:r>
            <a:endParaRPr lang="en-GB" sz="2000" b="1" dirty="0">
              <a:solidFill>
                <a:srgbClr val="13696A"/>
              </a:solidFill>
              <a:latin typeface="Roboto Regular"/>
            </a:endParaRPr>
          </a:p>
          <a:p>
            <a:pPr algn="l">
              <a:defRPr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</p:txBody>
      </p:sp>
      <p:sp>
        <p:nvSpPr>
          <p:cNvPr id="3" name="Notched Right Arrow 2"/>
          <p:cNvSpPr/>
          <p:nvPr/>
        </p:nvSpPr>
        <p:spPr>
          <a:xfrm>
            <a:off x="2549896" y="3138082"/>
            <a:ext cx="2204822" cy="648072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1369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  <a:latin typeface="Roboto Regular"/>
              </a:rPr>
              <a:t>NB application </a:t>
            </a:r>
            <a:endParaRPr lang="en-GB" sz="1600" b="1" dirty="0">
              <a:solidFill>
                <a:schemeClr val="bg1"/>
              </a:solidFill>
              <a:latin typeface="Roboto Regular"/>
            </a:endParaRPr>
          </a:p>
        </p:txBody>
      </p:sp>
      <p:sp>
        <p:nvSpPr>
          <p:cNvPr id="9" name="Notched Right Arrow 8"/>
          <p:cNvSpPr/>
          <p:nvPr/>
        </p:nvSpPr>
        <p:spPr>
          <a:xfrm>
            <a:off x="2016051" y="2343781"/>
            <a:ext cx="3246403" cy="648072"/>
          </a:xfrm>
          <a:prstGeom prst="notchedRightArrow">
            <a:avLst/>
          </a:prstGeom>
          <a:solidFill>
            <a:srgbClr val="13696A"/>
          </a:solidFill>
          <a:ln>
            <a:solidFill>
              <a:srgbClr val="1369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  <a:latin typeface="Roboto Regular"/>
              </a:rPr>
              <a:t>5 year transition period</a:t>
            </a:r>
            <a:endParaRPr lang="en-GB" sz="1600" b="1" dirty="0">
              <a:solidFill>
                <a:schemeClr val="bg1"/>
              </a:solidFill>
              <a:latin typeface="Roboto Regular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133212" y="2934236"/>
            <a:ext cx="0" cy="15121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8809" y="4396824"/>
            <a:ext cx="9947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13696A"/>
                </a:solidFill>
                <a:latin typeface="Roboto Regular"/>
              </a:rPr>
              <a:t>Entry into force </a:t>
            </a:r>
          </a:p>
          <a:p>
            <a:pPr algn="ctr"/>
            <a:r>
              <a:rPr lang="en-GB" sz="1400" b="1" dirty="0" smtClean="0">
                <a:solidFill>
                  <a:srgbClr val="13696A"/>
                </a:solidFill>
                <a:latin typeface="Roboto Regular"/>
              </a:rPr>
              <a:t>May 2017</a:t>
            </a:r>
            <a:endParaRPr lang="en-GB" sz="1400" b="1" dirty="0">
              <a:solidFill>
                <a:srgbClr val="13696A"/>
              </a:solidFill>
              <a:latin typeface="Roboto Regular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5222680" y="2852936"/>
            <a:ext cx="0" cy="1674767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23182" y="4468509"/>
            <a:ext cx="1589536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13696A"/>
                </a:solidFill>
                <a:latin typeface="Roboto Regular"/>
              </a:rPr>
              <a:t>Date of </a:t>
            </a:r>
            <a:r>
              <a:rPr lang="en-GB" sz="1400" dirty="0" smtClean="0">
                <a:solidFill>
                  <a:srgbClr val="13696A"/>
                </a:solidFill>
                <a:latin typeface="Roboto Regular"/>
              </a:rPr>
              <a:t>application</a:t>
            </a:r>
          </a:p>
          <a:p>
            <a:pPr algn="ctr"/>
            <a:r>
              <a:rPr lang="en-GB" sz="1400" dirty="0" smtClean="0">
                <a:solidFill>
                  <a:srgbClr val="13696A"/>
                </a:solidFill>
                <a:latin typeface="Roboto Regular"/>
              </a:rPr>
              <a:t> </a:t>
            </a:r>
            <a:r>
              <a:rPr lang="en-GB" sz="1400" b="1" dirty="0" smtClean="0">
                <a:solidFill>
                  <a:srgbClr val="13696A"/>
                </a:solidFill>
                <a:latin typeface="Roboto Regular"/>
              </a:rPr>
              <a:t>26th</a:t>
            </a:r>
            <a:r>
              <a:rPr lang="en-GB" sz="1400" dirty="0" smtClean="0">
                <a:solidFill>
                  <a:srgbClr val="13696A"/>
                </a:solidFill>
                <a:latin typeface="Roboto Regular"/>
              </a:rPr>
              <a:t> </a:t>
            </a:r>
            <a:r>
              <a:rPr lang="en-GB" sz="1400" b="1" dirty="0">
                <a:solidFill>
                  <a:srgbClr val="13696A"/>
                </a:solidFill>
                <a:latin typeface="Roboto Regular"/>
              </a:rPr>
              <a:t>May 2022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246430" y="1881124"/>
            <a:ext cx="0" cy="694928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11960" y="1527314"/>
            <a:ext cx="208823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Roboto Regular"/>
              </a:rPr>
              <a:t>Hard </a:t>
            </a:r>
            <a:r>
              <a:rPr lang="en-GB" sz="1400" b="1" dirty="0" smtClean="0">
                <a:solidFill>
                  <a:srgbClr val="FF0000"/>
                </a:solidFill>
                <a:latin typeface="Roboto Regular"/>
              </a:rPr>
              <a:t>deadline</a:t>
            </a:r>
          </a:p>
          <a:p>
            <a:pPr algn="ctr"/>
            <a:r>
              <a:rPr lang="en-GB" sz="1400" b="1" dirty="0" smtClean="0">
                <a:solidFill>
                  <a:srgbClr val="FF0000"/>
                </a:solidFill>
                <a:latin typeface="Roboto Regular"/>
              </a:rPr>
              <a:t> (self – declared IVD’s)</a:t>
            </a:r>
            <a:endParaRPr lang="en-GB" sz="1400" b="1" dirty="0">
              <a:solidFill>
                <a:srgbClr val="FF0000"/>
              </a:solidFill>
              <a:latin typeface="Roboto Regular"/>
            </a:endParaRPr>
          </a:p>
        </p:txBody>
      </p:sp>
      <p:sp>
        <p:nvSpPr>
          <p:cNvPr id="28" name="Notched Right Arrow 27"/>
          <p:cNvSpPr/>
          <p:nvPr/>
        </p:nvSpPr>
        <p:spPr>
          <a:xfrm>
            <a:off x="5303285" y="2345135"/>
            <a:ext cx="1743213" cy="648072"/>
          </a:xfrm>
          <a:prstGeom prst="notchedRightArrow">
            <a:avLst/>
          </a:prstGeom>
          <a:solidFill>
            <a:srgbClr val="13696A"/>
          </a:solidFill>
          <a:ln>
            <a:solidFill>
              <a:srgbClr val="1369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  <a:latin typeface="Roboto Regular"/>
              </a:rPr>
              <a:t>Period grace</a:t>
            </a:r>
            <a:endParaRPr lang="en-GB" sz="1600" b="1" dirty="0">
              <a:solidFill>
                <a:schemeClr val="bg1"/>
              </a:solidFill>
              <a:latin typeface="Roboto Regular"/>
            </a:endParaRPr>
          </a:p>
        </p:txBody>
      </p:sp>
      <p:sp>
        <p:nvSpPr>
          <p:cNvPr id="29" name="Frame 28"/>
          <p:cNvSpPr/>
          <p:nvPr/>
        </p:nvSpPr>
        <p:spPr>
          <a:xfrm>
            <a:off x="7092280" y="2343781"/>
            <a:ext cx="1296144" cy="648072"/>
          </a:xfrm>
          <a:prstGeom prst="frame">
            <a:avLst/>
          </a:prstGeom>
          <a:solidFill>
            <a:srgbClr val="FFC000"/>
          </a:solidFill>
          <a:ln>
            <a:solidFill>
              <a:srgbClr val="1369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33111" y="2513928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13696A"/>
                </a:solidFill>
                <a:latin typeface="Roboto Regular"/>
              </a:rPr>
              <a:t>May 2024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79709" y="3284984"/>
            <a:ext cx="1378889" cy="458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7740352" y="2978999"/>
            <a:ext cx="0" cy="152145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911044" y="4451078"/>
            <a:ext cx="1658615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13696A"/>
                </a:solidFill>
                <a:latin typeface="Roboto Regular"/>
              </a:rPr>
              <a:t>All unexpired IVDD certificates now expired </a:t>
            </a:r>
          </a:p>
          <a:p>
            <a:pPr algn="ctr"/>
            <a:r>
              <a:rPr lang="en-GB" sz="1400" b="1" dirty="0" smtClean="0">
                <a:solidFill>
                  <a:srgbClr val="13696A"/>
                </a:solidFill>
                <a:latin typeface="Roboto Regular"/>
              </a:rPr>
              <a:t>May 2024</a:t>
            </a:r>
            <a:endParaRPr lang="en-GB" sz="1400" b="1" dirty="0">
              <a:solidFill>
                <a:srgbClr val="13696A"/>
              </a:solidFill>
              <a:latin typeface="Roboto Regular"/>
            </a:endParaRPr>
          </a:p>
        </p:txBody>
      </p:sp>
      <p:sp>
        <p:nvSpPr>
          <p:cNvPr id="35" name="Notched Right Arrow 34"/>
          <p:cNvSpPr/>
          <p:nvPr/>
        </p:nvSpPr>
        <p:spPr>
          <a:xfrm>
            <a:off x="487860" y="2349713"/>
            <a:ext cx="1512168" cy="648072"/>
          </a:xfrm>
          <a:prstGeom prst="notchedRightArrow">
            <a:avLst/>
          </a:prstGeom>
          <a:solidFill>
            <a:srgbClr val="13696A"/>
          </a:solidFill>
          <a:ln>
            <a:solidFill>
              <a:srgbClr val="1369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  <a:latin typeface="Roboto Regular"/>
              </a:rPr>
              <a:t>2017</a:t>
            </a:r>
            <a:endParaRPr lang="en-GB" sz="1600" b="1" dirty="0">
              <a:solidFill>
                <a:schemeClr val="bg1"/>
              </a:solidFill>
              <a:latin typeface="Roboto Regula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03285" y="3236884"/>
            <a:ext cx="23167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13696A"/>
                </a:solidFill>
                <a:latin typeface="Roboto Regular"/>
              </a:rPr>
              <a:t>No IVDD CE may be issued</a:t>
            </a:r>
            <a:endParaRPr lang="en-GB" sz="1600" b="1" dirty="0">
              <a:solidFill>
                <a:srgbClr val="13696A"/>
              </a:solidFill>
              <a:latin typeface="Robo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30445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27726" y="1286762"/>
            <a:ext cx="575644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GB" sz="1800" b="1" dirty="0" smtClean="0">
                <a:solidFill>
                  <a:srgbClr val="13696A"/>
                </a:solidFill>
                <a:latin typeface="Roboto Regular"/>
                <a:cs typeface="+mn-cs"/>
              </a:rPr>
              <a:t>Impact on Abingdon Health </a:t>
            </a:r>
            <a:r>
              <a:rPr lang="en-GB" sz="1800" b="1" i="1" dirty="0" smtClean="0">
                <a:solidFill>
                  <a:srgbClr val="13696A"/>
                </a:solidFill>
                <a:latin typeface="Roboto Regular"/>
                <a:cs typeface="+mn-cs"/>
              </a:rPr>
              <a:t>in vitro </a:t>
            </a:r>
            <a:r>
              <a:rPr lang="en-GB" sz="1800" b="1" dirty="0" smtClean="0">
                <a:solidFill>
                  <a:srgbClr val="13696A"/>
                </a:solidFill>
                <a:latin typeface="Roboto Regular"/>
                <a:cs typeface="+mn-cs"/>
              </a:rPr>
              <a:t>product range</a:t>
            </a:r>
          </a:p>
          <a:p>
            <a:pPr algn="l">
              <a:spcBef>
                <a:spcPts val="0"/>
              </a:spcBef>
            </a:pPr>
            <a:endParaRPr lang="en-GB" sz="1800" dirty="0">
              <a:solidFill>
                <a:srgbClr val="13696A"/>
              </a:solidFill>
              <a:latin typeface="Roboto Regular"/>
              <a:cs typeface="+mn-cs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  <a:cs typeface="+mn-cs"/>
              </a:rPr>
              <a:t>Seralite</a:t>
            </a:r>
            <a:r>
              <a:rPr lang="en-GB" sz="1800" baseline="300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®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 - FLC Serum</a:t>
            </a: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Seralite</a:t>
            </a:r>
            <a:r>
              <a:rPr lang="en-GB" sz="1800" baseline="30000" dirty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 ®</a:t>
            </a:r>
            <a:r>
              <a:rPr lang="en-GB" sz="1800" dirty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 - FLC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Urine</a:t>
            </a: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FLC LFD Controls</a:t>
            </a: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ADxLR5</a:t>
            </a:r>
            <a:r>
              <a:rPr lang="en-GB" sz="1800" baseline="300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®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 Reader System</a:t>
            </a: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ADxLR5</a:t>
            </a:r>
            <a:r>
              <a:rPr lang="en-GB" sz="1800" baseline="300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®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  <a:cs typeface="Times New Roman" panose="02020603050405020304" pitchFamily="18" charset="0"/>
              </a:rPr>
              <a:t>QC Device</a:t>
            </a: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2000" dirty="0">
              <a:solidFill>
                <a:srgbClr val="1369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2000" dirty="0" smtClean="0">
              <a:solidFill>
                <a:srgbClr val="1369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en-GB" sz="2000" dirty="0" smtClean="0">
              <a:solidFill>
                <a:srgbClr val="13696A"/>
              </a:solidFill>
              <a:cs typeface="+mn-cs"/>
            </a:endParaRPr>
          </a:p>
          <a:p>
            <a:pPr algn="l"/>
            <a:endParaRPr lang="en-GB" sz="1600" dirty="0">
              <a:solidFill>
                <a:schemeClr val="accent5">
                  <a:lumMod val="50000"/>
                </a:schemeClr>
              </a:solidFill>
              <a:cs typeface="+mn-cs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58809" y="3543828"/>
            <a:ext cx="2447359" cy="172819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latin typeface="Roboto Regular"/>
              </a:rPr>
              <a:t>Current Classification vs revised IVDR</a:t>
            </a:r>
            <a:endParaRPr lang="en-GB" sz="2000" b="1" dirty="0">
              <a:latin typeface="Roboto Regular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275856" y="4077072"/>
            <a:ext cx="1800200" cy="432048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rgbClr val="C00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5149044" y="3447869"/>
            <a:ext cx="353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13696A"/>
                </a:solidFill>
                <a:latin typeface="Roboto Regular"/>
              </a:rPr>
              <a:t>IVD - Self certification</a:t>
            </a:r>
            <a:endParaRPr lang="en-GB" sz="2400" b="1" dirty="0">
              <a:solidFill>
                <a:srgbClr val="13696A"/>
              </a:solidFill>
              <a:latin typeface="Roboto Regula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9044" y="4676012"/>
            <a:ext cx="3383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13696A"/>
                </a:solidFill>
                <a:latin typeface="Roboto Regular"/>
              </a:rPr>
              <a:t>IVDR – Class C</a:t>
            </a:r>
            <a:endParaRPr lang="en-GB" sz="2400" b="1" dirty="0">
              <a:solidFill>
                <a:srgbClr val="13696A"/>
              </a:solidFill>
              <a:latin typeface="Robo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4229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16057" y="1087923"/>
            <a:ext cx="8370743" cy="5089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Roboto Regular"/>
                <a:cs typeface="+mn-cs"/>
              </a:rPr>
              <a:t>Classification – IVDR (Annex VIII)</a:t>
            </a:r>
          </a:p>
          <a:p>
            <a:pPr algn="l">
              <a:spcBef>
                <a:spcPts val="0"/>
              </a:spcBef>
            </a:pPr>
            <a:endParaRPr lang="en-GB" sz="1800" b="1" dirty="0">
              <a:solidFill>
                <a:schemeClr val="tx1"/>
              </a:solidFill>
              <a:latin typeface="Roboto Regular"/>
              <a:cs typeface="+mn-cs"/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467544" y="1772816"/>
            <a:ext cx="4357464" cy="720080"/>
          </a:xfrm>
          <a:prstGeom prst="homePlate">
            <a:avLst>
              <a:gd name="adj" fmla="val 61205"/>
            </a:avLst>
          </a:prstGeom>
          <a:solidFill>
            <a:srgbClr val="13696A"/>
          </a:solidFill>
          <a:ln>
            <a:solidFill>
              <a:srgbClr val="1369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Roboto Regular"/>
              </a:rPr>
              <a:t>High Population, High Patient Risk</a:t>
            </a:r>
            <a:endParaRPr lang="en-GB" dirty="0">
              <a:solidFill>
                <a:schemeClr val="bg1"/>
              </a:solidFill>
              <a:latin typeface="Roboto Regular"/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452772" y="2744923"/>
            <a:ext cx="4357464" cy="720080"/>
          </a:xfrm>
          <a:prstGeom prst="homePlate">
            <a:avLst>
              <a:gd name="adj" fmla="val 61205"/>
            </a:avLst>
          </a:prstGeom>
          <a:solidFill>
            <a:srgbClr val="1D9F9F"/>
          </a:solidFill>
          <a:ln>
            <a:solidFill>
              <a:srgbClr val="1369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Low Population, High Patient Risk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452772" y="3698853"/>
            <a:ext cx="4357464" cy="720080"/>
          </a:xfrm>
          <a:prstGeom prst="homePlate">
            <a:avLst>
              <a:gd name="adj" fmla="val 61205"/>
            </a:avLst>
          </a:prstGeom>
          <a:solidFill>
            <a:srgbClr val="20B2B2"/>
          </a:solidFill>
          <a:ln>
            <a:solidFill>
              <a:srgbClr val="1369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Medium, low patient Risk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467544" y="4761963"/>
            <a:ext cx="4357464" cy="720080"/>
          </a:xfrm>
          <a:prstGeom prst="homePlate">
            <a:avLst>
              <a:gd name="adj" fmla="val 61205"/>
            </a:avLst>
          </a:prstGeom>
          <a:solidFill>
            <a:srgbClr val="26D4D4"/>
          </a:solidFill>
          <a:ln>
            <a:solidFill>
              <a:srgbClr val="1369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Low patient Risk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2" name="7-Point Star 11"/>
          <p:cNvSpPr/>
          <p:nvPr/>
        </p:nvSpPr>
        <p:spPr>
          <a:xfrm>
            <a:off x="6602606" y="5143249"/>
            <a:ext cx="2106047" cy="1440159"/>
          </a:xfrm>
          <a:prstGeom prst="star7">
            <a:avLst>
              <a:gd name="adj" fmla="val 38014"/>
              <a:gd name="hf" fmla="val 102572"/>
              <a:gd name="vf" fmla="val 105210"/>
            </a:avLst>
          </a:prstGeom>
          <a:solidFill>
            <a:srgbClr val="FFC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/>
              <a:t>Guidance expected from the CAMD </a:t>
            </a:r>
            <a:endParaRPr lang="en-GB" sz="1600" b="1" dirty="0"/>
          </a:p>
        </p:txBody>
      </p:sp>
      <p:sp>
        <p:nvSpPr>
          <p:cNvPr id="4" name="Oval 3"/>
          <p:cNvSpPr/>
          <p:nvPr/>
        </p:nvSpPr>
        <p:spPr>
          <a:xfrm>
            <a:off x="4355328" y="1763727"/>
            <a:ext cx="909815" cy="738257"/>
          </a:xfrm>
          <a:prstGeom prst="ellipse">
            <a:avLst/>
          </a:prstGeom>
          <a:solidFill>
            <a:srgbClr val="26D4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latin typeface="Roboto Regular"/>
              </a:rPr>
              <a:t>D</a:t>
            </a:r>
            <a:endParaRPr lang="en-GB" sz="3600" dirty="0">
              <a:latin typeface="Roboto Regular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55328" y="2754011"/>
            <a:ext cx="909815" cy="738257"/>
          </a:xfrm>
          <a:prstGeom prst="ellipse">
            <a:avLst/>
          </a:prstGeom>
          <a:solidFill>
            <a:srgbClr val="26D4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Roboto Regular"/>
              </a:rPr>
              <a:t>C</a:t>
            </a:r>
          </a:p>
        </p:txBody>
      </p:sp>
      <p:sp>
        <p:nvSpPr>
          <p:cNvPr id="15" name="Oval 14"/>
          <p:cNvSpPr/>
          <p:nvPr/>
        </p:nvSpPr>
        <p:spPr>
          <a:xfrm>
            <a:off x="4403012" y="3711750"/>
            <a:ext cx="909815" cy="738257"/>
          </a:xfrm>
          <a:prstGeom prst="ellipse">
            <a:avLst/>
          </a:prstGeom>
          <a:solidFill>
            <a:srgbClr val="26D4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latin typeface="Roboto Regular"/>
              </a:rPr>
              <a:t>B</a:t>
            </a:r>
            <a:endParaRPr lang="en-GB" sz="3600" dirty="0">
              <a:latin typeface="Roboto Regular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433636" y="4761963"/>
            <a:ext cx="909815" cy="738257"/>
          </a:xfrm>
          <a:prstGeom prst="ellipse">
            <a:avLst/>
          </a:prstGeom>
          <a:solidFill>
            <a:srgbClr val="26D4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Roboto Regular"/>
              </a:rPr>
              <a:t>A</a:t>
            </a:r>
          </a:p>
        </p:txBody>
      </p:sp>
      <p:sp>
        <p:nvSpPr>
          <p:cNvPr id="7" name="Right Brace 6"/>
          <p:cNvSpPr/>
          <p:nvPr/>
        </p:nvSpPr>
        <p:spPr>
          <a:xfrm>
            <a:off x="5569786" y="2852936"/>
            <a:ext cx="154342" cy="156599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5710493" y="337092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13696A"/>
                </a:solidFill>
              </a:rPr>
              <a:t>Abingdon Health</a:t>
            </a:r>
            <a:endParaRPr lang="en-GB" sz="1400" dirty="0">
              <a:solidFill>
                <a:srgbClr val="13696A"/>
              </a:solidFill>
            </a:endParaRPr>
          </a:p>
        </p:txBody>
      </p:sp>
      <p:sp>
        <p:nvSpPr>
          <p:cNvPr id="17" name="Right Brace 16"/>
          <p:cNvSpPr/>
          <p:nvPr/>
        </p:nvSpPr>
        <p:spPr>
          <a:xfrm>
            <a:off x="6553200" y="1832982"/>
            <a:ext cx="683096" cy="2928981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273243" y="3184491"/>
            <a:ext cx="1272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13696A"/>
                </a:solidFill>
              </a:rPr>
              <a:t>OEM</a:t>
            </a:r>
            <a:endParaRPr lang="en-GB" sz="1400" dirty="0">
              <a:solidFill>
                <a:srgbClr val="1369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75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16056" y="954251"/>
            <a:ext cx="5408071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spcBef>
                <a:spcPts val="0"/>
              </a:spcBef>
              <a:buFont typeface="Wingdings" charset="2"/>
              <a:buChar char="Ø"/>
            </a:pPr>
            <a:endParaRPr lang="en-GB" sz="2000" dirty="0">
              <a:solidFill>
                <a:schemeClr val="tx1"/>
              </a:solidFill>
              <a:cs typeface="+mn-cs"/>
            </a:endParaRPr>
          </a:p>
          <a:p>
            <a:pPr algn="l"/>
            <a:endParaRPr lang="en-GB" sz="1600" dirty="0">
              <a:solidFill>
                <a:schemeClr val="accent5">
                  <a:lumMod val="50000"/>
                </a:schemeClr>
              </a:solidFill>
              <a:cs typeface="+mn-cs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Content Placeholder 5"/>
          <p:cNvSpPr txBox="1">
            <a:spLocks/>
          </p:cNvSpPr>
          <p:nvPr/>
        </p:nvSpPr>
        <p:spPr bwMode="auto">
          <a:xfrm>
            <a:off x="316057" y="1340768"/>
            <a:ext cx="5408071" cy="504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GB" sz="2000" b="1" dirty="0" smtClean="0">
                <a:solidFill>
                  <a:srgbClr val="13696A"/>
                </a:solidFill>
                <a:latin typeface="Roboto Regular"/>
                <a:cs typeface="+mn-cs"/>
              </a:rPr>
              <a:t>Impact on OEM customer products</a:t>
            </a:r>
            <a:endParaRPr lang="en-GB" sz="2000" b="1" dirty="0">
              <a:solidFill>
                <a:srgbClr val="13696A"/>
              </a:solidFill>
              <a:latin typeface="Roboto Regular"/>
              <a:cs typeface="+mn-cs"/>
            </a:endParaRPr>
          </a:p>
          <a:p>
            <a:pPr algn="l"/>
            <a:endParaRPr lang="en-GB" sz="1600" dirty="0">
              <a:solidFill>
                <a:schemeClr val="accent5">
                  <a:lumMod val="50000"/>
                </a:schemeClr>
              </a:solidFill>
              <a:cs typeface="+mn-cs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Flowchart: Merge 2"/>
          <p:cNvSpPr/>
          <p:nvPr/>
        </p:nvSpPr>
        <p:spPr>
          <a:xfrm>
            <a:off x="618565" y="1904343"/>
            <a:ext cx="2303945" cy="1380641"/>
          </a:xfrm>
          <a:prstGeom prst="flowChartMerge">
            <a:avLst/>
          </a:prstGeom>
          <a:solidFill>
            <a:srgbClr val="13696A"/>
          </a:solidFill>
          <a:ln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r>
              <a:rPr lang="en-GB" b="1" dirty="0" smtClean="0">
                <a:solidFill>
                  <a:schemeClr val="bg1"/>
                </a:solidFill>
                <a:latin typeface="Roboto Regular"/>
              </a:rPr>
              <a:t>OEM   Scenario 1</a:t>
            </a:r>
            <a:endParaRPr lang="en-GB" b="1" dirty="0">
              <a:solidFill>
                <a:schemeClr val="bg1"/>
              </a:solidFill>
              <a:latin typeface="Roboto Regular"/>
            </a:endParaRPr>
          </a:p>
        </p:txBody>
      </p:sp>
      <p:sp>
        <p:nvSpPr>
          <p:cNvPr id="10" name="Flowchart: Merge 9"/>
          <p:cNvSpPr/>
          <p:nvPr/>
        </p:nvSpPr>
        <p:spPr>
          <a:xfrm>
            <a:off x="3468098" y="1904343"/>
            <a:ext cx="2328038" cy="1380641"/>
          </a:xfrm>
          <a:prstGeom prst="flowChartMerge">
            <a:avLst/>
          </a:prstGeom>
          <a:solidFill>
            <a:srgbClr val="13696A"/>
          </a:solidFill>
          <a:ln>
            <a:solidFill>
              <a:srgbClr val="FFC000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r>
              <a:rPr lang="en-GB" b="1" dirty="0" smtClean="0">
                <a:latin typeface="Roboto Regular"/>
              </a:rPr>
              <a:t>OEM Scenario 2</a:t>
            </a:r>
            <a:endParaRPr lang="en-GB" b="1" dirty="0">
              <a:latin typeface="Roboto Regular"/>
            </a:endParaRPr>
          </a:p>
        </p:txBody>
      </p:sp>
      <p:sp>
        <p:nvSpPr>
          <p:cNvPr id="11" name="Flowchart: Merge 10"/>
          <p:cNvSpPr/>
          <p:nvPr/>
        </p:nvSpPr>
        <p:spPr>
          <a:xfrm>
            <a:off x="6341724" y="1904343"/>
            <a:ext cx="2345075" cy="1445901"/>
          </a:xfrm>
          <a:prstGeom prst="flowChartMerge">
            <a:avLst/>
          </a:prstGeom>
          <a:solidFill>
            <a:srgbClr val="13696A"/>
          </a:solidFill>
          <a:ln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r>
              <a:rPr lang="en-GB" b="1" dirty="0" smtClean="0">
                <a:latin typeface="Roboto Regular"/>
              </a:rPr>
              <a:t>OEM Scenario 3</a:t>
            </a:r>
            <a:endParaRPr lang="en-GB" b="1" dirty="0">
              <a:latin typeface="Roboto Regular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1324" y="4207850"/>
            <a:ext cx="2223279" cy="1440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58809" y="3884684"/>
            <a:ext cx="2223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13696A"/>
                </a:solidFill>
                <a:latin typeface="Roboto Regular"/>
              </a:rPr>
              <a:t>OEM customer – conducts transition</a:t>
            </a:r>
            <a:endParaRPr lang="en-GB" dirty="0">
              <a:solidFill>
                <a:srgbClr val="13696A"/>
              </a:solidFill>
              <a:latin typeface="Roboto Regular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52330" y="3591253"/>
            <a:ext cx="2207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pPr algn="ctr"/>
            <a:r>
              <a:rPr lang="en-GB" dirty="0" smtClean="0">
                <a:solidFill>
                  <a:srgbClr val="13696A"/>
                </a:solidFill>
                <a:latin typeface="Roboto Regular"/>
              </a:rPr>
              <a:t>OEM customer – collaborative transition</a:t>
            </a:r>
            <a:endParaRPr lang="en-GB" dirty="0">
              <a:solidFill>
                <a:srgbClr val="13696A"/>
              </a:solidFill>
              <a:latin typeface="Roboto Regular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10360" y="3591253"/>
            <a:ext cx="22078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pPr algn="ctr"/>
            <a:r>
              <a:rPr lang="en-GB" dirty="0" smtClean="0">
                <a:solidFill>
                  <a:srgbClr val="13696A"/>
                </a:solidFill>
                <a:latin typeface="Roboto Regular"/>
              </a:rPr>
              <a:t>OEM customer – Development, IVDR integrated within the project planning</a:t>
            </a:r>
            <a:endParaRPr lang="en-GB" dirty="0">
              <a:solidFill>
                <a:srgbClr val="13696A"/>
              </a:solidFill>
              <a:latin typeface="Roboto Regular"/>
            </a:endParaRPr>
          </a:p>
        </p:txBody>
      </p:sp>
      <p:sp>
        <p:nvSpPr>
          <p:cNvPr id="15" name="Left-Right Arrow 14"/>
          <p:cNvSpPr/>
          <p:nvPr/>
        </p:nvSpPr>
        <p:spPr>
          <a:xfrm>
            <a:off x="863586" y="5418746"/>
            <a:ext cx="7416824" cy="911126"/>
          </a:xfrm>
          <a:prstGeom prst="leftRightArrow">
            <a:avLst/>
          </a:prstGeom>
          <a:solidFill>
            <a:srgbClr val="136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i="1" dirty="0" smtClean="0">
                <a:solidFill>
                  <a:srgbClr val="FFFFCC"/>
                </a:solidFill>
                <a:latin typeface="Roboto Regular"/>
              </a:rPr>
              <a:t>All three impact Abingdon Health Service Provision</a:t>
            </a:r>
            <a:endParaRPr lang="en-GB" sz="2000" i="1" dirty="0">
              <a:solidFill>
                <a:srgbClr val="FFFFCC"/>
              </a:solidFill>
              <a:latin typeface="Robo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52042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23528" y="981945"/>
            <a:ext cx="8064896" cy="5183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000" b="1" dirty="0" smtClean="0">
                <a:solidFill>
                  <a:srgbClr val="13696A"/>
                </a:solidFill>
                <a:latin typeface="Roboto Regular"/>
                <a:cs typeface="+mn-cs"/>
              </a:rPr>
              <a:t>Transition Strategy </a:t>
            </a:r>
          </a:p>
          <a:p>
            <a:pPr algn="l"/>
            <a:r>
              <a:rPr lang="en-GB" sz="2000" b="1" dirty="0" smtClean="0">
                <a:solidFill>
                  <a:srgbClr val="13696A"/>
                </a:solidFill>
                <a:latin typeface="Roboto Regular"/>
                <a:cs typeface="+mn-cs"/>
              </a:rPr>
              <a:t>Conduct Gap Analysis:</a:t>
            </a:r>
          </a:p>
          <a:p>
            <a:pPr algn="l"/>
            <a:endParaRPr lang="en-GB" sz="2000" dirty="0" smtClean="0">
              <a:solidFill>
                <a:schemeClr val="accent5">
                  <a:lumMod val="50000"/>
                </a:schemeClr>
              </a:solidFill>
              <a:latin typeface="Roboto Regular"/>
              <a:cs typeface="+mn-cs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rgbClr val="13696A"/>
                </a:solidFill>
                <a:latin typeface="Roboto Regular"/>
              </a:rPr>
              <a:t>Intended use and product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classification</a:t>
            </a:r>
            <a:endParaRPr lang="en-GB" sz="1800" dirty="0">
              <a:solidFill>
                <a:srgbClr val="13696A"/>
              </a:solidFill>
              <a:latin typeface="Roboto Regular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rgbClr val="13696A"/>
                </a:solidFill>
                <a:latin typeface="Roboto Regular"/>
              </a:rPr>
              <a:t>Revision of current risk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assessments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ERCL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vs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GSPR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Authorised Persons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Increased Clinical requirements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GB" sz="1800" dirty="0">
              <a:solidFill>
                <a:srgbClr val="13696A"/>
              </a:solidFill>
              <a:latin typeface="Roboto Regular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GB" sz="1800" dirty="0" smtClean="0">
              <a:solidFill>
                <a:srgbClr val="13696A"/>
              </a:solidFill>
              <a:latin typeface="Roboto Regular"/>
            </a:endParaRPr>
          </a:p>
          <a:p>
            <a:pPr lvl="1" algn="l"/>
            <a:endParaRPr lang="en-GB" sz="1800" dirty="0" smtClean="0">
              <a:solidFill>
                <a:srgbClr val="13696A"/>
              </a:solidFill>
              <a:latin typeface="Roboto Regular"/>
            </a:endParaRPr>
          </a:p>
          <a:p>
            <a:pPr lvl="1" algn="l"/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Note: ERCL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replaced by the General Safety and performance requirements summary (GSPRs) 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GB" sz="1800" dirty="0">
              <a:solidFill>
                <a:srgbClr val="13696A"/>
              </a:solidFill>
              <a:latin typeface="Roboto Regular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GB" sz="1800" dirty="0">
              <a:solidFill>
                <a:srgbClr val="13696A"/>
              </a:solidFill>
              <a:latin typeface="Roboto Regular"/>
            </a:endParaRPr>
          </a:p>
          <a:p>
            <a:pPr lvl="2" algn="l"/>
            <a:endParaRPr lang="en-GB" sz="1400" dirty="0">
              <a:solidFill>
                <a:srgbClr val="13696A"/>
              </a:solidFill>
              <a:latin typeface="Roboto Regular"/>
            </a:endParaRPr>
          </a:p>
          <a:p>
            <a:pPr marL="444500" lvl="2" algn="l"/>
            <a:endParaRPr lang="en-GB" sz="1400" dirty="0" smtClean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6049144" y="1412776"/>
            <a:ext cx="2339280" cy="1872208"/>
          </a:xfrm>
          <a:prstGeom prst="star7">
            <a:avLst/>
          </a:prstGeom>
          <a:solidFill>
            <a:srgbClr val="FFC000"/>
          </a:solidFill>
          <a:ln>
            <a:solidFill>
              <a:srgbClr val="215968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215968"/>
                </a:solidFill>
                <a:latin typeface="Roboto Regular"/>
              </a:rPr>
              <a:t>Abingdon  Health &amp; OEM  </a:t>
            </a:r>
            <a:endParaRPr lang="en-GB" b="1" dirty="0">
              <a:solidFill>
                <a:srgbClr val="215968"/>
              </a:solidFill>
              <a:latin typeface="Robo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2010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336704" cy="648072"/>
          </a:xfrm>
        </p:spPr>
        <p:txBody>
          <a:bodyPr>
            <a:normAutofit/>
          </a:bodyPr>
          <a:lstStyle/>
          <a:p>
            <a:pPr algn="l"/>
            <a:r>
              <a:rPr lang="en-GB" sz="2800" b="1" cap="small" dirty="0">
                <a:solidFill>
                  <a:srgbClr val="00747A"/>
                </a:solidFill>
                <a:latin typeface="Roboto Regular"/>
                <a:cs typeface="Arial" panose="020B0604020202020204" pitchFamily="34" charset="0"/>
              </a:rPr>
              <a:t>IVDR Readiness – Case Study</a:t>
            </a:r>
            <a:endParaRPr lang="en-GB" sz="2800" b="1" cap="small" dirty="0">
              <a:solidFill>
                <a:srgbClr val="00747A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rgbClr val="69A3A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958594" cy="3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65956-9882-D244-9F25-506D65E7CAAB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05043"/>
            <a:ext cx="2252382" cy="524475"/>
          </a:xfrm>
          <a:prstGeom prst="rect">
            <a:avLst/>
          </a:prstGeom>
        </p:spPr>
      </p:pic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323528" y="981945"/>
            <a:ext cx="8064896" cy="5183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000" b="1" dirty="0" smtClean="0">
                <a:solidFill>
                  <a:srgbClr val="13696A"/>
                </a:solidFill>
                <a:latin typeface="Roboto Regular"/>
                <a:cs typeface="+mn-cs"/>
              </a:rPr>
              <a:t>Transition Strategy </a:t>
            </a:r>
          </a:p>
          <a:p>
            <a:pPr algn="l"/>
            <a:r>
              <a:rPr lang="en-GB" sz="2000" b="1" dirty="0" smtClean="0">
                <a:solidFill>
                  <a:srgbClr val="13696A"/>
                </a:solidFill>
                <a:latin typeface="Roboto Regular"/>
                <a:cs typeface="+mn-cs"/>
              </a:rPr>
              <a:t>Conduct Gap Analysis: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GB" sz="1800" dirty="0" smtClean="0">
              <a:solidFill>
                <a:srgbClr val="13696A"/>
              </a:solidFill>
              <a:latin typeface="Roboto Regular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Notified body review (Who? )</a:t>
            </a:r>
          </a:p>
          <a:p>
            <a:pPr marL="1200150" lvl="2" indent="-285750" algn="l">
              <a:buFont typeface="Wingdings" panose="05000000000000000000" pitchFamily="2" charset="2"/>
              <a:buChar char="v"/>
            </a:pP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LRQA withdrawing from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the race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‘will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not apply to be an NB under the new medical device and in vitro diagnostic regulations (MDR/IVDR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)’.</a:t>
            </a:r>
          </a:p>
          <a:p>
            <a:pPr lvl="2" algn="l"/>
            <a:endParaRPr lang="en-GB" sz="1800" dirty="0" smtClean="0">
              <a:solidFill>
                <a:srgbClr val="13696A"/>
              </a:solidFill>
              <a:latin typeface="Roboto Regular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rgbClr val="13696A"/>
                </a:solidFill>
                <a:latin typeface="Roboto Regular"/>
              </a:rPr>
              <a:t>Engagement with NB early to avoid bottle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necks…….</a:t>
            </a:r>
            <a:endParaRPr lang="en-GB" sz="1800" dirty="0">
              <a:solidFill>
                <a:srgbClr val="13696A"/>
              </a:solidFill>
              <a:latin typeface="Roboto Regular"/>
            </a:endParaRPr>
          </a:p>
          <a:p>
            <a:pPr marL="1169988" lvl="3" indent="-268288" algn="l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srgbClr val="13696A"/>
                </a:solidFill>
                <a:latin typeface="Roboto Regular"/>
              </a:rPr>
              <a:t>Designated NB for authorisations 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of CE Certificates still to </a:t>
            </a:r>
            <a:r>
              <a:rPr lang="en-GB" sz="1800" dirty="0">
                <a:solidFill>
                  <a:srgbClr val="13696A"/>
                </a:solidFill>
                <a:latin typeface="Roboto Regular"/>
              </a:rPr>
              <a:t>be appointed (May 2019</a:t>
            </a:r>
            <a:r>
              <a:rPr lang="en-GB" sz="1800" dirty="0" smtClean="0">
                <a:solidFill>
                  <a:srgbClr val="13696A"/>
                </a:solidFill>
                <a:latin typeface="Roboto Regular"/>
              </a:rPr>
              <a:t>).</a:t>
            </a:r>
            <a:endParaRPr lang="en-GB" sz="1800" dirty="0">
              <a:solidFill>
                <a:srgbClr val="13696A"/>
              </a:solidFill>
              <a:latin typeface="Roboto Regular"/>
            </a:endParaRPr>
          </a:p>
          <a:p>
            <a:pPr lvl="2" algn="l"/>
            <a:endParaRPr lang="en-GB" sz="1400" dirty="0">
              <a:solidFill>
                <a:srgbClr val="13696A"/>
              </a:solidFill>
              <a:latin typeface="Roboto Regular"/>
            </a:endParaRPr>
          </a:p>
          <a:p>
            <a:pPr marL="444500" lvl="2" algn="l"/>
            <a:endParaRPr lang="en-GB" sz="1400" dirty="0" smtClean="0">
              <a:solidFill>
                <a:schemeClr val="accent5">
                  <a:lumMod val="50000"/>
                </a:schemeClr>
              </a:solidFill>
              <a:latin typeface="Roboto 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7" y="4593678"/>
            <a:ext cx="2350229" cy="176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1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762</Words>
  <Application>Microsoft Office PowerPoint</Application>
  <PresentationFormat>On-screen Show (4:3)</PresentationFormat>
  <Paragraphs>271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Calibri</vt:lpstr>
      <vt:lpstr>Roboto Regular</vt:lpstr>
      <vt:lpstr>Times New Roman</vt:lpstr>
      <vt:lpstr>Wingdings</vt:lpstr>
      <vt:lpstr>Office Theme</vt:lpstr>
      <vt:lpstr>Custom Design</vt:lpstr>
      <vt:lpstr>PowerPoint Presentation</vt:lpstr>
      <vt:lpstr>Overview of ABINGDON HEALTH</vt:lpstr>
      <vt:lpstr>Our Focus is the Growing Lateral Flow Market</vt:lpstr>
      <vt:lpstr>IVDR Readiness – Case Study</vt:lpstr>
      <vt:lpstr>IVDR Readiness – Case Study</vt:lpstr>
      <vt:lpstr>IVDR Readiness – Case Study</vt:lpstr>
      <vt:lpstr>IVDR Readiness – Case Study</vt:lpstr>
      <vt:lpstr>IVDR Readiness – Case Study</vt:lpstr>
      <vt:lpstr>IVDR Readiness – Case Study</vt:lpstr>
      <vt:lpstr>IVDR Readiness – Case Study</vt:lpstr>
      <vt:lpstr>IVDR Readiness – Case Study</vt:lpstr>
      <vt:lpstr>IVDR Readiness – Case Study</vt:lpstr>
      <vt:lpstr>IVDR Readiness – Case Study</vt:lpstr>
      <vt:lpstr>IVDR Readiness – Case Study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 of the meeting</dc:title>
  <dc:creator>cdanks</dc:creator>
  <cp:lastModifiedBy>Marsha Leeman</cp:lastModifiedBy>
  <cp:revision>1324</cp:revision>
  <cp:lastPrinted>2018-08-15T07:58:52Z</cp:lastPrinted>
  <dcterms:created xsi:type="dcterms:W3CDTF">2014-10-21T17:30:30Z</dcterms:created>
  <dcterms:modified xsi:type="dcterms:W3CDTF">2019-07-05T12:57:25Z</dcterms:modified>
</cp:coreProperties>
</file>