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88" r:id="rId2"/>
    <p:sldId id="290" r:id="rId3"/>
    <p:sldId id="303" r:id="rId4"/>
    <p:sldId id="304" r:id="rId5"/>
    <p:sldId id="305" r:id="rId6"/>
    <p:sldId id="306" r:id="rId7"/>
    <p:sldId id="308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1pPr>
    <a:lvl2pPr marL="457200" algn="ctr" rtl="0" fontAlgn="base">
      <a:spcBef>
        <a:spcPct val="50000"/>
      </a:spcBef>
      <a:spcAft>
        <a:spcPct val="0"/>
      </a:spcAft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2pPr>
    <a:lvl3pPr marL="914400" algn="ctr" rtl="0" fontAlgn="base">
      <a:spcBef>
        <a:spcPct val="50000"/>
      </a:spcBef>
      <a:spcAft>
        <a:spcPct val="0"/>
      </a:spcAft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3pPr>
    <a:lvl4pPr marL="1371600" algn="ctr" rtl="0" fontAlgn="base">
      <a:spcBef>
        <a:spcPct val="50000"/>
      </a:spcBef>
      <a:spcAft>
        <a:spcPct val="0"/>
      </a:spcAft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4pPr>
    <a:lvl5pPr marL="1828800" algn="ctr" rtl="0" fontAlgn="base">
      <a:spcBef>
        <a:spcPct val="50000"/>
      </a:spcBef>
      <a:spcAft>
        <a:spcPct val="0"/>
      </a:spcAft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6pPr>
    <a:lvl7pPr marL="2743200" algn="l" defTabSz="457200" rtl="0" eaLnBrk="1" latinLnBrk="0" hangingPunct="1"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7pPr>
    <a:lvl8pPr marL="3200400" algn="l" defTabSz="457200" rtl="0" eaLnBrk="1" latinLnBrk="0" hangingPunct="1"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8pPr>
    <a:lvl9pPr marL="3657600" algn="l" defTabSz="457200" rtl="0" eaLnBrk="1" latinLnBrk="0" hangingPunct="1">
      <a:defRPr sz="1000" kern="1200">
        <a:solidFill>
          <a:srgbClr val="000066"/>
        </a:solidFill>
        <a:latin typeface="Arial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2" userDrawn="1">
          <p15:clr>
            <a:srgbClr val="A4A3A4"/>
          </p15:clr>
        </p15:guide>
        <p15:guide id="3" orient="horz" pos="2931" userDrawn="1">
          <p15:clr>
            <a:srgbClr val="A4A3A4"/>
          </p15:clr>
        </p15:guide>
        <p15:guide id="4" orient="horz" pos="3045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13" orient="horz" pos="1117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userDrawn="1">
          <p15:clr>
            <a:srgbClr val="A4A3A4"/>
          </p15:clr>
        </p15:guide>
        <p15:guide id="17" pos="3152" userDrawn="1">
          <p15:clr>
            <a:srgbClr val="A4A3A4"/>
          </p15:clr>
        </p15:guide>
        <p15:guide id="18" pos="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1F2"/>
    <a:srgbClr val="A0D4E8"/>
    <a:srgbClr val="E7E6E6"/>
    <a:srgbClr val="08D6E8"/>
    <a:srgbClr val="ADD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3" autoAdjust="0"/>
    <p:restoredTop sz="93039" autoAdjust="0"/>
  </p:normalViewPr>
  <p:slideViewPr>
    <p:cSldViewPr showGuides="1">
      <p:cViewPr>
        <p:scale>
          <a:sx n="100" d="100"/>
          <a:sy n="100" d="100"/>
        </p:scale>
        <p:origin x="-1674" y="-306"/>
      </p:cViewPr>
      <p:guideLst>
        <p:guide orient="horz" pos="2302"/>
        <p:guide orient="horz" pos="2931"/>
        <p:guide orient="horz" pos="3045"/>
        <p:guide orient="horz" pos="3929"/>
        <p:guide orient="horz" pos="981"/>
        <p:guide orient="horz" pos="1117"/>
        <p:guide orient="horz" pos="2160"/>
        <p:guide orient="horz"/>
        <p:guide pos="3152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9" d="100"/>
          <a:sy n="139" d="100"/>
        </p:scale>
        <p:origin x="28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n\Documents\SugarSync%20Shared%20Folders\My%20Documents\SLE\SLE5000%20Sales%20Tools\Harcourt%208%20HFOV%20comparison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GB"/>
              <a:t>Measured Amplitude (delta P)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Sheet2!$A$3:$A$12</c:f>
              <c:strCache>
                <c:ptCount val="10"/>
                <c:pt idx="0">
                  <c:v>Sensormedics 3100A 1:2</c:v>
                </c:pt>
                <c:pt idx="1">
                  <c:v>Sensormedics 3100A 1:1</c:v>
                </c:pt>
                <c:pt idx="2">
                  <c:v>Sensormedics 3100B 1:2</c:v>
                </c:pt>
                <c:pt idx="3">
                  <c:v>Sensormedics 3100B 1:1</c:v>
                </c:pt>
                <c:pt idx="4">
                  <c:v>SLE5000 </c:v>
                </c:pt>
                <c:pt idx="5">
                  <c:v>Fabian </c:v>
                </c:pt>
                <c:pt idx="6">
                  <c:v>Leonie+ </c:v>
                </c:pt>
                <c:pt idx="7">
                  <c:v>Sophie</c:v>
                </c:pt>
                <c:pt idx="8">
                  <c:v>VN500 </c:v>
                </c:pt>
                <c:pt idx="9">
                  <c:v>BL8000</c:v>
                </c:pt>
              </c:strCache>
            </c:strRef>
          </c:cat>
          <c:val>
            <c:numRef>
              <c:f>Sheet2!$B$3:$B$12</c:f>
              <c:numCache>
                <c:formatCode>General</c:formatCode>
                <c:ptCount val="10"/>
                <c:pt idx="0">
                  <c:v>13.3</c:v>
                </c:pt>
                <c:pt idx="1">
                  <c:v>15.8</c:v>
                </c:pt>
                <c:pt idx="2">
                  <c:v>21.4</c:v>
                </c:pt>
                <c:pt idx="3">
                  <c:v>15.9</c:v>
                </c:pt>
                <c:pt idx="4">
                  <c:v>23.4</c:v>
                </c:pt>
                <c:pt idx="5">
                  <c:v>15.3</c:v>
                </c:pt>
                <c:pt idx="6">
                  <c:v>13.1</c:v>
                </c:pt>
                <c:pt idx="7">
                  <c:v>14.6</c:v>
                </c:pt>
                <c:pt idx="8">
                  <c:v>12.8</c:v>
                </c:pt>
                <c:pt idx="9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800128"/>
        <c:axId val="116834688"/>
      </c:barChart>
      <c:catAx>
        <c:axId val="1168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6834688"/>
        <c:crosses val="autoZero"/>
        <c:auto val="1"/>
        <c:lblAlgn val="ctr"/>
        <c:lblOffset val="100"/>
        <c:noMultiLvlLbl val="0"/>
      </c:catAx>
      <c:valAx>
        <c:axId val="1168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68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charset="0"/>
          <a:ea typeface="Helvetica" charset="0"/>
          <a:cs typeface="Helvetica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DD20-34A8-D949-AD97-34BB10E995F8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64093-795C-D949-AD44-3930264A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4A7A083F-8C41-C24E-B235-728F18C1A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5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083F-8C41-C24E-B235-728F18C1AE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083F-8C41-C24E-B235-728F18C1AE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083F-8C41-C24E-B235-728F18C1AE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083F-8C41-C24E-B235-728F18C1AE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083F-8C41-C24E-B235-728F18C1AE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083F-8C41-C24E-B235-728F18C1AE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611188" y="548680"/>
            <a:ext cx="7921625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3000" b="0" i="0">
                <a:solidFill>
                  <a:schemeClr val="bg2">
                    <a:lumMod val="25000"/>
                  </a:schemeClr>
                </a:solidFill>
                <a:latin typeface="Arial"/>
                <a:ea typeface="Helvetica Light" charset="0"/>
                <a:cs typeface="Arial"/>
              </a:defRPr>
            </a:lvl1pPr>
          </a:lstStyle>
          <a:p>
            <a:r>
              <a:rPr lang="en-US" dirty="0" smtClean="0"/>
              <a:t>Insert Slideshow Title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4344"/>
            <a:ext cx="9144000" cy="3995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00498"/>
            <a:ext cx="2160240" cy="798283"/>
          </a:xfrm>
          <a:prstGeom prst="rect">
            <a:avLst/>
          </a:prstGeom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906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2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068"/>
            <a:ext cx="9144000" cy="1346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95" y="6112564"/>
            <a:ext cx="1407656" cy="520178"/>
          </a:xfrm>
          <a:prstGeom prst="rect">
            <a:avLst/>
          </a:prstGeom>
          <a:effectLst>
            <a:outerShdw blurRad="12700" dist="12700" dir="27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5054" y="562063"/>
            <a:ext cx="8125608" cy="58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1" baseline="0">
                <a:solidFill>
                  <a:schemeClr val="bg2">
                    <a:lumMod val="25000"/>
                  </a:schemeClr>
                </a:solidFill>
                <a:latin typeface="Arial"/>
                <a:ea typeface="Helvetica Light" charset="0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Insert Page Title Here</a:t>
            </a:r>
          </a:p>
        </p:txBody>
      </p:sp>
      <p:sp>
        <p:nvSpPr>
          <p:cNvPr id="6" name="Right Triangle 5"/>
          <p:cNvSpPr/>
          <p:nvPr userDrawn="1"/>
        </p:nvSpPr>
        <p:spPr>
          <a:xfrm flipV="1">
            <a:off x="0" y="1077285"/>
            <a:ext cx="3023320" cy="72008"/>
          </a:xfrm>
          <a:prstGeom prst="rtTriangle">
            <a:avLst/>
          </a:prstGeom>
          <a:solidFill>
            <a:srgbClr val="37C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068"/>
            <a:ext cx="9144000" cy="1346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95" y="6112564"/>
            <a:ext cx="1407656" cy="520178"/>
          </a:xfrm>
          <a:prstGeom prst="rect">
            <a:avLst/>
          </a:prstGeom>
          <a:effectLst>
            <a:outerShdw blurRad="12700" dist="12700" dir="2700000" algn="ctr" rotWithShape="0">
              <a:srgbClr val="000000">
                <a:alpha val="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99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3 -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1068"/>
            <a:ext cx="9144000" cy="134693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5054" y="562063"/>
            <a:ext cx="8125608" cy="58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1" baseline="0">
                <a:solidFill>
                  <a:schemeClr val="bg2">
                    <a:lumMod val="25000"/>
                  </a:schemeClr>
                </a:solidFill>
                <a:latin typeface="Arial"/>
                <a:ea typeface="Helvetica Light" charset="0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Insert Page Title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0281"/>
            <a:ext cx="3799334" cy="420895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20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Lucida Grande"/>
              <a:buChar char="◻"/>
              <a:defRPr sz="1800" b="0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16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3pPr>
            <a:lvl4pPr>
              <a:defRPr sz="1800" b="0" i="0">
                <a:latin typeface="Helvetica Light"/>
                <a:cs typeface="Helvetica Light"/>
              </a:defRPr>
            </a:lvl4pPr>
            <a:lvl5pPr>
              <a:defRPr sz="1600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ight Triangle 6"/>
          <p:cNvSpPr/>
          <p:nvPr userDrawn="1"/>
        </p:nvSpPr>
        <p:spPr>
          <a:xfrm flipV="1">
            <a:off x="0" y="1077285"/>
            <a:ext cx="3023320" cy="72008"/>
          </a:xfrm>
          <a:prstGeom prst="rtTriangle">
            <a:avLst/>
          </a:prstGeom>
          <a:solidFill>
            <a:srgbClr val="37C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95" y="6112564"/>
            <a:ext cx="1407656" cy="520178"/>
          </a:xfrm>
          <a:prstGeom prst="rect">
            <a:avLst/>
          </a:prstGeom>
          <a:effectLst>
            <a:outerShdw blurRad="12700" dist="12700" dir="2700000" algn="ctr" rotWithShape="0">
              <a:srgbClr val="000000">
                <a:alpha val="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68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4-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987"/>
            <a:ext cx="9144000" cy="1345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45" y="6099864"/>
            <a:ext cx="1407656" cy="520178"/>
          </a:xfrm>
          <a:prstGeom prst="rect">
            <a:avLst/>
          </a:prstGeom>
          <a:effectLst>
            <a:outerShdw blurRad="12700" dist="12700" dir="27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5054" y="562063"/>
            <a:ext cx="8125608" cy="58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1" baseline="0">
                <a:solidFill>
                  <a:schemeClr val="bg2">
                    <a:lumMod val="25000"/>
                  </a:schemeClr>
                </a:solidFill>
                <a:latin typeface="Arial"/>
                <a:ea typeface="Helvetica Light" charset="0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Insert Page Title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0281"/>
            <a:ext cx="3799334" cy="420895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20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Lucida Grande"/>
              <a:buChar char="◻"/>
              <a:defRPr sz="1800" b="0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16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3pPr>
            <a:lvl4pPr>
              <a:defRPr sz="1800" b="0" i="0">
                <a:latin typeface="Helvetica Light"/>
                <a:cs typeface="Helvetica Light"/>
              </a:defRPr>
            </a:lvl4pPr>
            <a:lvl5pPr>
              <a:defRPr sz="1600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1"/>
          </p:nvPr>
        </p:nvSpPr>
        <p:spPr>
          <a:xfrm>
            <a:off x="4841328" y="1380281"/>
            <a:ext cx="3799334" cy="420895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20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Lucida Grande"/>
              <a:buChar char="◻"/>
              <a:defRPr sz="1800" b="0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16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3pPr>
            <a:lvl4pPr>
              <a:defRPr sz="1800" b="0" i="0">
                <a:latin typeface="Helvetica Light"/>
                <a:cs typeface="Helvetica Light"/>
              </a:defRPr>
            </a:lvl4pPr>
            <a:lvl5pPr>
              <a:defRPr sz="1600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ight Triangle 9"/>
          <p:cNvSpPr/>
          <p:nvPr userDrawn="1"/>
        </p:nvSpPr>
        <p:spPr>
          <a:xfrm flipV="1">
            <a:off x="0" y="1077285"/>
            <a:ext cx="3023320" cy="72008"/>
          </a:xfrm>
          <a:prstGeom prst="rtTriangle">
            <a:avLst/>
          </a:prstGeom>
          <a:solidFill>
            <a:srgbClr val="37C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8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5-Wid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2987"/>
            <a:ext cx="9144000" cy="1345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45" y="6099864"/>
            <a:ext cx="1407656" cy="520178"/>
          </a:xfrm>
          <a:prstGeom prst="rect">
            <a:avLst/>
          </a:prstGeom>
          <a:effectLst>
            <a:outerShdw blurRad="12700" dist="12700" dir="27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5054" y="562063"/>
            <a:ext cx="8125608" cy="58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1" baseline="0">
                <a:solidFill>
                  <a:schemeClr val="bg2">
                    <a:lumMod val="25000"/>
                  </a:schemeClr>
                </a:solidFill>
                <a:latin typeface="Arial"/>
                <a:ea typeface="Helvetica Light" charset="0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Insert Page Title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0281"/>
            <a:ext cx="8012012" cy="420895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20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Lucida Grande"/>
              <a:buChar char="◻"/>
              <a:defRPr sz="1800" b="0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  <a:defRPr sz="1600" b="0" i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defRPr>
            </a:lvl3pPr>
            <a:lvl4pPr>
              <a:defRPr sz="1800" b="0" i="0">
                <a:latin typeface="Helvetica Light"/>
                <a:cs typeface="Helvetica Light"/>
              </a:defRPr>
            </a:lvl4pPr>
            <a:lvl5pPr>
              <a:defRPr sz="1600" b="0" i="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ight Triangle 6"/>
          <p:cNvSpPr/>
          <p:nvPr userDrawn="1"/>
        </p:nvSpPr>
        <p:spPr>
          <a:xfrm flipV="1">
            <a:off x="0" y="1077285"/>
            <a:ext cx="3023320" cy="72008"/>
          </a:xfrm>
          <a:prstGeom prst="rtTriangle">
            <a:avLst/>
          </a:prstGeom>
          <a:solidFill>
            <a:srgbClr val="37C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flipH="1" flipV="1">
            <a:off x="2555776" y="2204864"/>
            <a:ext cx="6588224" cy="144016"/>
          </a:xfrm>
          <a:prstGeom prst="rtTriangle">
            <a:avLst/>
          </a:prstGeom>
          <a:solidFill>
            <a:srgbClr val="37C1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062"/>
            <a:ext cx="9144000" cy="3995938"/>
          </a:xfrm>
          <a:prstGeom prst="rect">
            <a:avLst/>
          </a:prstGeom>
        </p:spPr>
      </p:pic>
      <p:sp>
        <p:nvSpPr>
          <p:cNvPr id="6" name="Title 16"/>
          <p:cNvSpPr txBox="1">
            <a:spLocks/>
          </p:cNvSpPr>
          <p:nvPr userDrawn="1"/>
        </p:nvSpPr>
        <p:spPr>
          <a:xfrm>
            <a:off x="611188" y="548680"/>
            <a:ext cx="7921625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2">
                    <a:lumMod val="25000"/>
                  </a:schemeClr>
                </a:solidFill>
                <a:latin typeface="Arial"/>
                <a:ea typeface="Helvetica Light" charset="0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/>
              <a:t>Insert Slideshow Title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00498"/>
            <a:ext cx="2160240" cy="798283"/>
          </a:xfrm>
          <a:prstGeom prst="rect">
            <a:avLst/>
          </a:prstGeom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0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86" r:id="rId3"/>
    <p:sldLayoutId id="2147483691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flipH="1" flipV="1">
            <a:off x="1254034" y="1700808"/>
            <a:ext cx="7889966" cy="169956"/>
          </a:xfrm>
          <a:prstGeom prst="rtTriangle">
            <a:avLst/>
          </a:prstGeom>
          <a:solidFill>
            <a:srgbClr val="37C1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429908" y="1016274"/>
            <a:ext cx="8104342" cy="132556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</a:pPr>
            <a:r>
              <a:rPr lang="en-GB" sz="3200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SLE5000 HFO Ventilation</a:t>
            </a:r>
            <a:endParaRPr lang="en-GB" i="1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01363" y="4077072"/>
            <a:ext cx="177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Rapid rise in pressure in approx. 1/100 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11135" y="4077072"/>
            <a:ext cx="1749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Slower rise in pressure in approx. </a:t>
            </a:r>
            <a: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  <a:t>1/30 </a:t>
            </a:r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886582" y="2132856"/>
            <a:ext cx="1173616" cy="1944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5785684" y="1988840"/>
            <a:ext cx="1306596" cy="20882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65105" y="2821155"/>
            <a:ext cx="1938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altLang="en-US" sz="1200" kern="12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0.1s</a:t>
            </a:r>
            <a:endParaRPr lang="en-GB" altLang="en-US" sz="1200" kern="12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340917" y="2821155"/>
            <a:ext cx="21002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  <a:t>0.1s</a:t>
            </a:r>
            <a:endParaRPr lang="en-GB" altLang="en-US" sz="1200" kern="1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947247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21302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2042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47247" y="2780928"/>
            <a:ext cx="774055" cy="0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878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9427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4069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87824" y="2780928"/>
            <a:ext cx="806450" cy="0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5" y="548680"/>
            <a:ext cx="7921625" cy="30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01363" y="4077072"/>
            <a:ext cx="177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Rapid rise in pressure in approx. 1/100 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11135" y="4077072"/>
            <a:ext cx="1749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Slower rise in pressure in approx. </a:t>
            </a:r>
            <a: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  <a:t>1/20 </a:t>
            </a:r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s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886582" y="2132856"/>
            <a:ext cx="1173616" cy="1944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5785684" y="1988840"/>
            <a:ext cx="1306596" cy="20882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339547" y="2821155"/>
            <a:ext cx="1938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altLang="en-US" sz="1200" kern="12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0.1s</a:t>
            </a:r>
            <a:endParaRPr lang="en-GB" altLang="en-US" sz="1200" kern="12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340917" y="2821155"/>
            <a:ext cx="21002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  <a:t>0.1s</a:t>
            </a:r>
            <a:endParaRPr lang="en-GB" altLang="en-US" sz="1200" kern="1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947247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70186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40555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47247" y="2780928"/>
            <a:ext cx="722939" cy="0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878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9427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069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87824" y="2780928"/>
            <a:ext cx="806450" cy="0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5" y="548680"/>
            <a:ext cx="7921625" cy="30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37" y="1717550"/>
            <a:ext cx="5485255" cy="2143498"/>
          </a:xfrm>
          <a:prstGeom prst="rect">
            <a:avLst/>
          </a:prstGeom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544009" y="382944"/>
            <a:ext cx="7052997" cy="10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 The settings for all ventilators 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were: </a:t>
            </a:r>
            <a:endParaRPr lang="en-GB" altLang="en-US" sz="20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 algn="l">
              <a:spcBef>
                <a:spcPct val="20000"/>
              </a:spcBef>
            </a:pPr>
            <a:r>
              <a:rPr lang="en-GB" altLang="en-US" sz="1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Mean pressure: </a:t>
            </a:r>
            <a:r>
              <a:rPr lang="en-GB" altLang="en-US" sz="1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10mbar; Amplitude: 30mbar </a:t>
            </a:r>
            <a:r>
              <a:rPr lang="en-GB" altLang="en-US" sz="1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(+/-</a:t>
            </a:r>
            <a:r>
              <a:rPr lang="en-GB" altLang="en-US" sz="1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15mbar)</a:t>
            </a:r>
            <a:endParaRPr lang="en-GB" altLang="en-US" sz="18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 algn="l">
              <a:spcBef>
                <a:spcPct val="20000"/>
              </a:spcBef>
            </a:pPr>
            <a:r>
              <a:rPr lang="is-IS" altLang="en-US" sz="1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r>
              <a:rPr lang="en-GB" altLang="en-US" sz="1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hus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target pressures</a:t>
            </a:r>
            <a:r>
              <a:rPr lang="en-GB" altLang="en-US" sz="20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: -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5mbar to +25mbar.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 </a:t>
            </a:r>
          </a:p>
        </p:txBody>
      </p:sp>
      <p:cxnSp>
        <p:nvCxnSpPr>
          <p:cNvPr id="33" name="Straight Arrow Connector 5"/>
          <p:cNvCxnSpPr>
            <a:cxnSpLocks noChangeShapeType="1"/>
            <a:stCxn id="14" idx="0"/>
          </p:cNvCxnSpPr>
          <p:nvPr/>
        </p:nvCxnSpPr>
        <p:spPr bwMode="auto">
          <a:xfrm flipV="1">
            <a:off x="4572000" y="3212976"/>
            <a:ext cx="0" cy="933562"/>
          </a:xfrm>
          <a:prstGeom prst="straightConnector1">
            <a:avLst/>
          </a:prstGeom>
          <a:noFill/>
          <a:ln w="539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4" name="Straight Connector 2"/>
          <p:cNvCxnSpPr>
            <a:cxnSpLocks noChangeShapeType="1"/>
          </p:cNvCxnSpPr>
          <p:nvPr/>
        </p:nvCxnSpPr>
        <p:spPr bwMode="auto">
          <a:xfrm>
            <a:off x="1188145" y="3141888"/>
            <a:ext cx="1079599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5" name="Straight Connector 9"/>
          <p:cNvCxnSpPr>
            <a:cxnSpLocks noChangeShapeType="1"/>
          </p:cNvCxnSpPr>
          <p:nvPr/>
        </p:nvCxnSpPr>
        <p:spPr bwMode="auto">
          <a:xfrm>
            <a:off x="1179756" y="2086935"/>
            <a:ext cx="1087988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8" name="Straight Arrow Connector 6"/>
          <p:cNvCxnSpPr>
            <a:cxnSpLocks noChangeShapeType="1"/>
          </p:cNvCxnSpPr>
          <p:nvPr/>
        </p:nvCxnSpPr>
        <p:spPr bwMode="auto">
          <a:xfrm>
            <a:off x="1907704" y="2086935"/>
            <a:ext cx="0" cy="105495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796707" y="2205784"/>
            <a:ext cx="11525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400" dirty="0"/>
              <a:t>Target Amplitude</a:t>
            </a:r>
          </a:p>
          <a:p>
            <a:r>
              <a:rPr lang="en-GB" altLang="en-US" sz="1400" dirty="0"/>
              <a:t>-5 to +25mb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187" y="4146538"/>
            <a:ext cx="7921626" cy="1658726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Only the SLE achieved the target negative pressure of -5mbar </a:t>
            </a:r>
            <a:b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						(-7.2mbar at 10Hz).</a:t>
            </a:r>
          </a:p>
          <a:p>
            <a:pPr algn="l">
              <a:spcBef>
                <a:spcPct val="20000"/>
              </a:spcBef>
              <a:defRPr/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Even the Sensormedics 3100B failed to achieve a negative pressure.</a:t>
            </a:r>
          </a:p>
          <a:p>
            <a:pPr algn="l">
              <a:spcBef>
                <a:spcPct val="20000"/>
              </a:spcBef>
              <a:defRPr/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Amplitude		21.4 (21.7 to 0.3) in 1:2 </a:t>
            </a:r>
            <a:r>
              <a:rPr lang="en-GB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i:e</a:t>
            </a: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ratio </a:t>
            </a:r>
          </a:p>
          <a:p>
            <a:pPr algn="l">
              <a:spcBef>
                <a:spcPct val="20000"/>
              </a:spcBef>
              <a:defRPr/>
            </a:pP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		15.9 (17.0 to 1.1) in 1:1 </a:t>
            </a:r>
            <a:r>
              <a:rPr lang="en-GB" alt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i:e</a:t>
            </a:r>
            <a:r>
              <a:rPr lang="en-GB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ratio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2005" y="5877272"/>
            <a:ext cx="13203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en-US" dirty="0"/>
              <a:t>Data from Table 1, </a:t>
            </a:r>
            <a:r>
              <a:rPr lang="en-GB" altLang="en-US" dirty="0" smtClean="0"/>
              <a:t>Harcourt </a:t>
            </a:r>
            <a:r>
              <a:rPr lang="en-GB" altLang="en-US" dirty="0"/>
              <a:t>et al,  PCCM 2014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2651"/>
              </p:ext>
            </p:extLst>
          </p:nvPr>
        </p:nvGraphicFramePr>
        <p:xfrm>
          <a:off x="611190" y="463808"/>
          <a:ext cx="7921625" cy="5197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57455"/>
                <a:gridCol w="932834"/>
                <a:gridCol w="932834"/>
                <a:gridCol w="932834"/>
                <a:gridCol w="932834"/>
                <a:gridCol w="932834"/>
              </a:tblGrid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4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Ventilator</a:t>
                      </a:r>
                    </a:p>
                  </a:txBody>
                  <a:tcPr marL="108000" marR="108000" marT="10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5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I:E Ratio</a:t>
                      </a:r>
                      <a:endParaRPr lang="en-GB" sz="12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5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Peak Pressure</a:t>
                      </a:r>
                      <a:endParaRPr lang="en-GB" sz="12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5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Trough Pressure</a:t>
                      </a:r>
                      <a:endParaRPr lang="en-GB" sz="12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5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Amplitude</a:t>
                      </a:r>
                      <a:endParaRPr lang="en-GB" sz="12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5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% Target Amplitude</a:t>
                      </a:r>
                      <a:endParaRPr lang="en-GB" sz="125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b"/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u="none" strike="noStrike" dirty="0" smtClean="0"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Target Ventilator Settings</a:t>
                      </a:r>
                      <a:endParaRPr lang="en-GB" sz="2100" b="0" i="0" u="none" strike="noStrike" dirty="0">
                        <a:solidFill>
                          <a:srgbClr val="FF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100" b="1" i="0" u="none" strike="noStrike" dirty="0">
                        <a:solidFill>
                          <a:srgbClr val="FF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25.0</a:t>
                      </a:r>
                      <a:endParaRPr lang="en-GB" sz="2100" b="1" i="0" u="none" strike="noStrike" dirty="0">
                        <a:solidFill>
                          <a:srgbClr val="FF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-5.0</a:t>
                      </a:r>
                      <a:endParaRPr lang="en-GB" sz="2100" b="1" i="0" u="none" strike="noStrike" dirty="0">
                        <a:solidFill>
                          <a:srgbClr val="FF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rgbClr val="FF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30.0</a:t>
                      </a:r>
                      <a:endParaRPr lang="en-GB" sz="2100" b="1" i="0" u="none" strike="noStrike" dirty="0">
                        <a:solidFill>
                          <a:srgbClr val="FF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100" b="0" i="0" u="none" strike="noStrike" dirty="0">
                        <a:solidFill>
                          <a:srgbClr val="FF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Sensormedics 3100A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16.3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3.0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13.3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44%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Sensormedics 3100A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1:1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16.5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0.7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15.8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53%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Sensormedics 3100B 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21.7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0.3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21.4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71%</a:t>
                      </a:r>
                      <a:endParaRPr lang="en-GB" sz="2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Sensormedics 3100B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1:1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17.0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1.1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15.9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53%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SLE5000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1:1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16.2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-7.2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23.4</a:t>
                      </a:r>
                      <a:endParaRPr lang="en-GB" sz="2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78%</a:t>
                      </a:r>
                      <a:endParaRPr lang="en-GB" sz="2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Fabian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15.6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0.3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15.3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51%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Leonie+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13.9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0.8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13.1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44%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Sophiea</a:t>
                      </a:r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14.3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-0.3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14.6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49%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VN500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13.1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0.3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12.8</a:t>
                      </a:r>
                      <a:endParaRPr lang="en-GB" sz="21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43%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  <a:tr h="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BL8000b 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1:2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10.7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2.2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8.5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28%</a:t>
                      </a:r>
                      <a:endParaRPr lang="en-GB" sz="2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108000" marR="108000" marT="10800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360" y="5906280"/>
            <a:ext cx="6780456" cy="514261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Greatest amplitude was achieved by the SLE5000 at 23.4 mbar.</a:t>
            </a:r>
          </a:p>
        </p:txBody>
      </p:sp>
    </p:spTree>
    <p:extLst>
      <p:ext uri="{BB962C8B-B14F-4D97-AF65-F5344CB8AC3E}">
        <p14:creationId xmlns:p14="http://schemas.microsoft.com/office/powerpoint/2010/main" val="9727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704025"/>
              </p:ext>
            </p:extLst>
          </p:nvPr>
        </p:nvGraphicFramePr>
        <p:xfrm>
          <a:off x="502268" y="260648"/>
          <a:ext cx="8198936" cy="574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3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238431" cy="576064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05637" y="4471332"/>
            <a:ext cx="2457974" cy="369116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11189" y="3612140"/>
            <a:ext cx="1494448" cy="680956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275" dirty="0" smtClean="0">
                <a:latin typeface="Arial" panose="020B0604020202020204" pitchFamily="34" charset="0"/>
              </a:rPr>
              <a:t>Amplitude reduces at higher frequencies</a:t>
            </a:r>
          </a:p>
        </p:txBody>
      </p:sp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5729879" y="1161691"/>
            <a:ext cx="0" cy="11501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" name="Straight Connector 2"/>
          <p:cNvCxnSpPr>
            <a:cxnSpLocks noChangeShapeType="1"/>
          </p:cNvCxnSpPr>
          <p:nvPr/>
        </p:nvCxnSpPr>
        <p:spPr bwMode="auto">
          <a:xfrm>
            <a:off x="7495088" y="1355267"/>
            <a:ext cx="0" cy="1163646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76256" y="2636912"/>
            <a:ext cx="1656557" cy="680956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00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00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1275" dirty="0" smtClean="0">
                <a:latin typeface="Arial" panose="020B0604020202020204" pitchFamily="34" charset="0"/>
              </a:rPr>
              <a:t>Amplitude maintained at higher frequencies</a:t>
            </a:r>
          </a:p>
        </p:txBody>
      </p:sp>
    </p:spTree>
    <p:extLst>
      <p:ext uri="{BB962C8B-B14F-4D97-AF65-F5344CB8AC3E}">
        <p14:creationId xmlns:p14="http://schemas.microsoft.com/office/powerpoint/2010/main" val="16098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611560" y="1268760"/>
            <a:ext cx="7921625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sz="240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Reducing </a:t>
            </a: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frequency to achieve greater amplitude (slower oscillation) risks over-distending the lung (according to Dr Peter </a:t>
            </a:r>
            <a:r>
              <a:rPr lang="en-GB" altLang="en-US" sz="24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Rimensberger</a:t>
            </a: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speaking on HFO at EAPS 2014</a:t>
            </a:r>
            <a:r>
              <a:rPr lang="en-GB" altLang="en-US" sz="24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).</a:t>
            </a:r>
            <a:endParaRPr lang="en-GB" altLang="en-US" sz="24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ct val="20000"/>
              </a:spcBef>
            </a:pPr>
            <a:endParaRPr lang="en-GB" altLang="en-US" sz="24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ct val="20000"/>
              </a:spcBef>
            </a:pPr>
            <a:r>
              <a:rPr lang="en-GB" altLang="en-US" sz="24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At higher frequencies, the lung does not have time to stretch even at high amplitude oscillation around the appropriate mean pressure.</a:t>
            </a:r>
          </a:p>
        </p:txBody>
      </p:sp>
    </p:spTree>
    <p:extLst>
      <p:ext uri="{BB962C8B-B14F-4D97-AF65-F5344CB8AC3E}">
        <p14:creationId xmlns:p14="http://schemas.microsoft.com/office/powerpoint/2010/main" val="5102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685215"/>
            <a:ext cx="7921252" cy="281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187" y="4077072"/>
            <a:ext cx="7921626" cy="1185595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All the ventilators capable of conventional ventilation and HFO, except for the SLE5000, lost amplitude in the pressure waveform at 10 Hz and lost more pressure at 15Hz.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1470" t="2007" r="-1071" b="46820"/>
          <a:stretch/>
        </p:blipFill>
        <p:spPr bwMode="auto">
          <a:xfrm>
            <a:off x="611188" y="1124744"/>
            <a:ext cx="8100752" cy="242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5054" y="3717032"/>
            <a:ext cx="8017759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Simulated Term infant 4kg: </a:t>
            </a:r>
          </a:p>
          <a:p>
            <a:pPr marL="342900" indent="-342900" algn="l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resistance 70cmH2O/L/s</a:t>
            </a:r>
          </a:p>
          <a:p>
            <a:pPr marL="342900" indent="-342900" algn="l" eaLnBrk="1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compliance 4mL/cmH2O</a:t>
            </a:r>
          </a:p>
          <a:p>
            <a:pPr algn="l"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Mean airway pressure 15 cm H2O , :E 1:1. </a:t>
            </a:r>
            <a:b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“Note that, at a frequency of 15 Hz under full-term infant settings, the </a:t>
            </a:r>
            <a:r>
              <a:rPr lang="en-GB" altLang="en-US" sz="1500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Babylog</a:t>
            </a:r>
            <a:r>
              <a:rPr lang="en-GB" altLang="en-US" sz="15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altLang="en-US" sz="15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VN500 was not able to increase the pressure amplitude beyond 36 cm H2O (white marker)”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98276" y="404664"/>
            <a:ext cx="8125608" cy="587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Rimensberger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Resp.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Care 2015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9298" y="908720"/>
            <a:ext cx="9153298" cy="0"/>
          </a:xfrm>
          <a:prstGeom prst="line">
            <a:avLst/>
          </a:prstGeom>
          <a:ln>
            <a:solidFill>
              <a:srgbClr val="37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1188" y="3573016"/>
            <a:ext cx="7921625" cy="0"/>
          </a:xfrm>
          <a:prstGeom prst="line">
            <a:avLst/>
          </a:prstGeom>
          <a:ln>
            <a:solidFill>
              <a:srgbClr val="37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1470" t="2007" r="-1071" b="46820"/>
          <a:stretch/>
        </p:blipFill>
        <p:spPr bwMode="auto">
          <a:xfrm>
            <a:off x="611188" y="1124744"/>
            <a:ext cx="8100752" cy="242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-9298" y="908720"/>
            <a:ext cx="9153298" cy="0"/>
          </a:xfrm>
          <a:prstGeom prst="line">
            <a:avLst/>
          </a:prstGeom>
          <a:ln>
            <a:solidFill>
              <a:srgbClr val="37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 txBox="1">
            <a:spLocks/>
          </p:cNvSpPr>
          <p:nvPr/>
        </p:nvSpPr>
        <p:spPr>
          <a:xfrm>
            <a:off x="498276" y="404664"/>
            <a:ext cx="8125608" cy="587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Rimensberger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Resp.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Care 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187" y="3933056"/>
            <a:ext cx="7921626" cy="1311071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“The SLE5000 was the most powerful neonatal HFO ventilator in terms of volume delivery with a performance similar to that of the Sensormedics </a:t>
            </a:r>
            <a:r>
              <a:rPr lang="en-GB" sz="20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3100A.”</a:t>
            </a:r>
            <a:endParaRPr lang="en-GB" sz="2000" i="1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4" y="0"/>
            <a:ext cx="9148564" cy="6859956"/>
          </a:xfrm>
          <a:prstGeom prst="rect">
            <a:avLst/>
          </a:prstGeom>
        </p:spPr>
      </p:pic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429908" y="1016274"/>
            <a:ext cx="8104342" cy="1325563"/>
          </a:xfrm>
          <a:prstGeom prst="rect">
            <a:avLst/>
          </a:prstGeom>
          <a:effectLst>
            <a:outerShdw blurRad="50800" dist="12700" dir="2700000" algn="ctr" rotWithShape="0">
              <a:srgbClr val="000000">
                <a:alpha val="25000"/>
              </a:srgbClr>
            </a:outerShdw>
          </a:effectLst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</a:pPr>
            <a:r>
              <a:rPr lang="en-GB" sz="3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SLE5000 HFO Ventilation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00498"/>
            <a:ext cx="2160240" cy="798283"/>
          </a:xfrm>
          <a:prstGeom prst="rect">
            <a:avLst/>
          </a:prstGeom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8" name="Right Triangle 17"/>
          <p:cNvSpPr/>
          <p:nvPr/>
        </p:nvSpPr>
        <p:spPr>
          <a:xfrm flipH="1" flipV="1">
            <a:off x="1254034" y="1700808"/>
            <a:ext cx="7889966" cy="16995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4582761" y="1412776"/>
            <a:ext cx="3938040" cy="1728192"/>
          </a:xfrm>
          <a:custGeom>
            <a:avLst/>
            <a:gdLst>
              <a:gd name="connsiteX0" fmla="*/ 758379 w 4483004"/>
              <a:gd name="connsiteY0" fmla="*/ 0 h 1777066"/>
              <a:gd name="connsiteX1" fmla="*/ 4186820 w 4483004"/>
              <a:gd name="connsiteY1" fmla="*/ 0 h 1777066"/>
              <a:gd name="connsiteX2" fmla="*/ 4483004 w 4483004"/>
              <a:gd name="connsiteY2" fmla="*/ 296184 h 1777066"/>
              <a:gd name="connsiteX3" fmla="*/ 4483004 w 4483004"/>
              <a:gd name="connsiteY3" fmla="*/ 1480882 h 1777066"/>
              <a:gd name="connsiteX4" fmla="*/ 4186820 w 4483004"/>
              <a:gd name="connsiteY4" fmla="*/ 1777066 h 1777066"/>
              <a:gd name="connsiteX5" fmla="*/ 758379 w 4483004"/>
              <a:gd name="connsiteY5" fmla="*/ 1777066 h 1777066"/>
              <a:gd name="connsiteX6" fmla="*/ 462195 w 4483004"/>
              <a:gd name="connsiteY6" fmla="*/ 1480882 h 1777066"/>
              <a:gd name="connsiteX7" fmla="*/ 462195 w 4483004"/>
              <a:gd name="connsiteY7" fmla="*/ 1042598 h 1777066"/>
              <a:gd name="connsiteX8" fmla="*/ 0 w 4483004"/>
              <a:gd name="connsiteY8" fmla="*/ 888533 h 1777066"/>
              <a:gd name="connsiteX9" fmla="*/ 462195 w 4483004"/>
              <a:gd name="connsiteY9" fmla="*/ 734468 h 1777066"/>
              <a:gd name="connsiteX10" fmla="*/ 462195 w 4483004"/>
              <a:gd name="connsiteY10" fmla="*/ 296184 h 1777066"/>
              <a:gd name="connsiteX11" fmla="*/ 758379 w 4483004"/>
              <a:gd name="connsiteY11" fmla="*/ 0 h 177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3004" h="1777066">
                <a:moveTo>
                  <a:pt x="758379" y="0"/>
                </a:moveTo>
                <a:lnTo>
                  <a:pt x="4186820" y="0"/>
                </a:lnTo>
                <a:cubicBezTo>
                  <a:pt x="4350398" y="0"/>
                  <a:pt x="4483004" y="132606"/>
                  <a:pt x="4483004" y="296184"/>
                </a:cubicBezTo>
                <a:lnTo>
                  <a:pt x="4483004" y="1480882"/>
                </a:lnTo>
                <a:cubicBezTo>
                  <a:pt x="4483004" y="1644460"/>
                  <a:pt x="4350398" y="1777066"/>
                  <a:pt x="4186820" y="1777066"/>
                </a:cubicBezTo>
                <a:lnTo>
                  <a:pt x="758379" y="1777066"/>
                </a:lnTo>
                <a:cubicBezTo>
                  <a:pt x="594801" y="1777066"/>
                  <a:pt x="462195" y="1644460"/>
                  <a:pt x="462195" y="1480882"/>
                </a:cubicBezTo>
                <a:lnTo>
                  <a:pt x="462195" y="1042598"/>
                </a:lnTo>
                <a:lnTo>
                  <a:pt x="0" y="888533"/>
                </a:lnTo>
                <a:lnTo>
                  <a:pt x="462195" y="734468"/>
                </a:lnTo>
                <a:lnTo>
                  <a:pt x="462195" y="296184"/>
                </a:lnTo>
                <a:cubicBezTo>
                  <a:pt x="462195" y="132606"/>
                  <a:pt x="594801" y="0"/>
                  <a:pt x="758379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rgbClr val="37C1F2"/>
            </a:solidFill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93887" y="404664"/>
            <a:ext cx="8125608" cy="587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HFO Studies – 2014-15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1303" y="1484784"/>
            <a:ext cx="3185113" cy="160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sz="1600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SLE5000 was the most powerful neonatal HFO ventilator in terms of volume delivery with </a:t>
            </a:r>
            <a:r>
              <a:rPr lang="en-GB" sz="16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performance </a:t>
            </a:r>
            <a:r>
              <a:rPr lang="en-GB" sz="1600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similar to that of the Sensormedics </a:t>
            </a:r>
            <a:r>
              <a:rPr lang="en-GB" sz="16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3100A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188" y="1765265"/>
            <a:ext cx="354989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/>
            <a:r>
              <a:rPr lang="en-GB" altLang="en-US" sz="1200" b="1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New Generation Neonatal High Frequency </a:t>
            </a:r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Ventilators: Effect of Oscillatory </a:t>
            </a:r>
            <a:r>
              <a:rPr lang="en-GB" altLang="en-US" sz="1200" b="1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Frequency and Working Principles on Performance</a:t>
            </a:r>
          </a:p>
          <a:p>
            <a:pPr algn="r" eaLnBrk="1" hangingPunct="1"/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Serge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Grazioli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MD, Oliver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Karam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MSc MD, and Peter C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Rimensberger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1200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Respir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Care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2015</a:t>
            </a: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628617" y="3789040"/>
            <a:ext cx="3949241" cy="1728192"/>
          </a:xfrm>
          <a:custGeom>
            <a:avLst/>
            <a:gdLst>
              <a:gd name="connsiteX0" fmla="*/ 758379 w 4483004"/>
              <a:gd name="connsiteY0" fmla="*/ 0 h 1777066"/>
              <a:gd name="connsiteX1" fmla="*/ 4186820 w 4483004"/>
              <a:gd name="connsiteY1" fmla="*/ 0 h 1777066"/>
              <a:gd name="connsiteX2" fmla="*/ 4483004 w 4483004"/>
              <a:gd name="connsiteY2" fmla="*/ 296184 h 1777066"/>
              <a:gd name="connsiteX3" fmla="*/ 4483004 w 4483004"/>
              <a:gd name="connsiteY3" fmla="*/ 1480882 h 1777066"/>
              <a:gd name="connsiteX4" fmla="*/ 4186820 w 4483004"/>
              <a:gd name="connsiteY4" fmla="*/ 1777066 h 1777066"/>
              <a:gd name="connsiteX5" fmla="*/ 758379 w 4483004"/>
              <a:gd name="connsiteY5" fmla="*/ 1777066 h 1777066"/>
              <a:gd name="connsiteX6" fmla="*/ 462195 w 4483004"/>
              <a:gd name="connsiteY6" fmla="*/ 1480882 h 1777066"/>
              <a:gd name="connsiteX7" fmla="*/ 462195 w 4483004"/>
              <a:gd name="connsiteY7" fmla="*/ 1042598 h 1777066"/>
              <a:gd name="connsiteX8" fmla="*/ 0 w 4483004"/>
              <a:gd name="connsiteY8" fmla="*/ 888533 h 1777066"/>
              <a:gd name="connsiteX9" fmla="*/ 462195 w 4483004"/>
              <a:gd name="connsiteY9" fmla="*/ 734468 h 1777066"/>
              <a:gd name="connsiteX10" fmla="*/ 462195 w 4483004"/>
              <a:gd name="connsiteY10" fmla="*/ 296184 h 1777066"/>
              <a:gd name="connsiteX11" fmla="*/ 758379 w 4483004"/>
              <a:gd name="connsiteY11" fmla="*/ 0 h 177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3004" h="1777066">
                <a:moveTo>
                  <a:pt x="758379" y="0"/>
                </a:moveTo>
                <a:lnTo>
                  <a:pt x="4186820" y="0"/>
                </a:lnTo>
                <a:cubicBezTo>
                  <a:pt x="4350398" y="0"/>
                  <a:pt x="4483004" y="132606"/>
                  <a:pt x="4483004" y="296184"/>
                </a:cubicBezTo>
                <a:lnTo>
                  <a:pt x="4483004" y="1480882"/>
                </a:lnTo>
                <a:cubicBezTo>
                  <a:pt x="4483004" y="1644460"/>
                  <a:pt x="4350398" y="1777066"/>
                  <a:pt x="4186820" y="1777066"/>
                </a:cubicBezTo>
                <a:lnTo>
                  <a:pt x="758379" y="1777066"/>
                </a:lnTo>
                <a:cubicBezTo>
                  <a:pt x="594801" y="1777066"/>
                  <a:pt x="462195" y="1644460"/>
                  <a:pt x="462195" y="1480882"/>
                </a:cubicBezTo>
                <a:lnTo>
                  <a:pt x="462195" y="1042598"/>
                </a:lnTo>
                <a:lnTo>
                  <a:pt x="0" y="888533"/>
                </a:lnTo>
                <a:lnTo>
                  <a:pt x="462195" y="734468"/>
                </a:lnTo>
                <a:lnTo>
                  <a:pt x="462195" y="296184"/>
                </a:lnTo>
                <a:cubicBezTo>
                  <a:pt x="462195" y="132606"/>
                  <a:pt x="594801" y="0"/>
                  <a:pt x="758379" y="0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rgbClr val="37C1F2"/>
            </a:solidFill>
          </a:ln>
          <a:effectLst>
            <a:outerShdw blurRad="508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70908" y="4145304"/>
            <a:ext cx="354989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1" hangingPunct="1"/>
            <a:r>
              <a:rPr lang="en-GB" altLang="en-US" sz="1200" b="1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Pressure and Flow Waveform Characteristics of Eight High-Frequency </a:t>
            </a:r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Oscillators</a:t>
            </a:r>
          </a:p>
          <a:p>
            <a:pPr algn="l" eaLnBrk="1" hangingPunct="1"/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Edward R. Harcourt,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BSc;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Jubal John,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Peter A.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Dargaville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Emanuela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Zannin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PhD;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Peter G. Davis,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David G. </a:t>
            </a:r>
            <a:r>
              <a:rPr lang="en-GB" altLang="en-US" sz="12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Tingay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PhD; 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PCCM 2014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480" y="4007649"/>
            <a:ext cx="3185113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GB" altLang="en-US" sz="1600" i="1" dirty="0">
                <a:solidFill>
                  <a:schemeClr val="bg2">
                    <a:lumMod val="25000"/>
                  </a:schemeClr>
                </a:solidFill>
              </a:rPr>
              <a:t>The Sensormedics A and B and the SLE5000 delivered square waves; all the other oscillators generated sine waves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-9298" y="908720"/>
            <a:ext cx="9153298" cy="0"/>
          </a:xfrm>
          <a:prstGeom prst="line">
            <a:avLst/>
          </a:prstGeom>
          <a:ln>
            <a:solidFill>
              <a:srgbClr val="37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5054" y="4509120"/>
            <a:ext cx="8125608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100" i="1" dirty="0" smtClean="0">
                <a:solidFill>
                  <a:schemeClr val="bg2">
                    <a:lumMod val="25000"/>
                  </a:schemeClr>
                </a:solidFill>
              </a:rPr>
              <a:t>“The </a:t>
            </a:r>
            <a:r>
              <a:rPr lang="en-GB" altLang="en-US" sz="2100" i="1" dirty="0">
                <a:solidFill>
                  <a:schemeClr val="bg2">
                    <a:lumMod val="25000"/>
                  </a:schemeClr>
                </a:solidFill>
              </a:rPr>
              <a:t>Sensormedics A and B and the SLE5000 delivered square waves; all the other oscillators generated sine </a:t>
            </a:r>
            <a:r>
              <a:rPr lang="en-GB" altLang="en-US" sz="2100" i="1" dirty="0" smtClean="0">
                <a:solidFill>
                  <a:schemeClr val="bg2">
                    <a:lumMod val="25000"/>
                  </a:schemeClr>
                </a:solidFill>
              </a:rPr>
              <a:t>waves.”</a:t>
            </a:r>
            <a:endParaRPr lang="en-US" sz="21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eaLnBrk="1" hangingPunct="1"/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Pressure </a:t>
            </a:r>
            <a:r>
              <a:rPr lang="en-GB" altLang="en-US" sz="1200" b="1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Flow Waveform Characteristics of Eight High-Frequency </a:t>
            </a:r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Oscillators</a:t>
            </a:r>
          </a:p>
          <a:p>
            <a:pPr eaLnBrk="1" hangingPunct="1"/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Edward R. Harcourt, </a:t>
            </a:r>
            <a:r>
              <a:rPr lang="en-GB" altLang="en-US" sz="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BSc; 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Jubal John, </a:t>
            </a:r>
            <a:r>
              <a:rPr lang="en-GB" altLang="en-US" sz="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Peter A. </a:t>
            </a:r>
            <a:r>
              <a:rPr lang="en-GB" altLang="en-US" sz="8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Dargaville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8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Emanuela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altLang="en-US" sz="8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Zannin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PhD; 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Peter G. Davis, </a:t>
            </a:r>
            <a:r>
              <a:rPr lang="en-GB" altLang="en-US" sz="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MD; 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David G. </a:t>
            </a:r>
            <a:r>
              <a:rPr lang="en-GB" altLang="en-US" sz="800" dirty="0" err="1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Tingay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GB" altLang="en-US" sz="8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PhD; </a:t>
            </a:r>
            <a:r>
              <a:rPr lang="en-GB" altLang="en-US" sz="8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PCCM 2014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498120" y="404664"/>
            <a:ext cx="8125608" cy="587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Pressure and flow waveform characteristics of seven high frequency ventilators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9298" y="1268760"/>
            <a:ext cx="9153298" cy="0"/>
          </a:xfrm>
          <a:prstGeom prst="line">
            <a:avLst/>
          </a:prstGeom>
          <a:ln>
            <a:solidFill>
              <a:srgbClr val="37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188" y="1700808"/>
            <a:ext cx="8029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eaLnBrk="1" hangingPunct="1"/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Figure 1. Representative </a:t>
            </a:r>
            <a:r>
              <a:rPr lang="en-GB" altLang="en-US" sz="12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GB" altLang="en-US" sz="1200" b="1" i="1" baseline="-25000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ao</a:t>
            </a:r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en-GB" altLang="en-US" sz="12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V’</a:t>
            </a:r>
            <a:r>
              <a:rPr lang="en-GB" altLang="en-US" sz="1200" b="1" i="1" baseline="-25000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ao</a:t>
            </a:r>
            <a:r>
              <a:rPr lang="en-GB" altLang="en-US" sz="12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waveforms during two oscillatory cycles for each HFV tested. Unique incisurae patterns were noted within the waveforms of the SM3100B and SLE5000.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355595"/>
            <a:ext cx="7921624" cy="19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497060" y="404664"/>
            <a:ext cx="8125608" cy="587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Pressure and flow waveform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characteristics </a:t>
            </a: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(cont.)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9298" y="908720"/>
            <a:ext cx="9153298" cy="0"/>
          </a:xfrm>
          <a:prstGeom prst="line">
            <a:avLst/>
          </a:prstGeom>
          <a:ln>
            <a:solidFill>
              <a:srgbClr val="37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124745"/>
            <a:ext cx="7921625" cy="45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600" y="3828882"/>
            <a:ext cx="6976800" cy="1832366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lIns="90000" tIns="180000" bIns="18000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8 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Ventilators</a:t>
            </a:r>
            <a:endParaRPr lang="en-GB" sz="21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defRPr/>
            </a:pPr>
            <a:r>
              <a:rPr lang="en-GB" sz="21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Pressure waveforms at </a:t>
            </a:r>
          </a:p>
          <a:p>
            <a:pPr>
              <a:defRPr/>
            </a:pPr>
            <a:r>
              <a:rPr lang="en-GB" sz="21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5Hz		10Hz		15Hz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76672"/>
            <a:ext cx="7921252" cy="28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3654" y="138395"/>
            <a:ext cx="6976692" cy="482293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Pressure and Flow Waveforms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55" y="775258"/>
            <a:ext cx="6976692" cy="53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48680"/>
            <a:ext cx="7921252" cy="3095424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8" idx="0"/>
          </p:cNvCxnSpPr>
          <p:nvPr/>
        </p:nvCxnSpPr>
        <p:spPr>
          <a:xfrm flipH="1" flipV="1">
            <a:off x="3131840" y="2708920"/>
            <a:ext cx="1440160" cy="188067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4572000" y="2041472"/>
            <a:ext cx="2520280" cy="254812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4589598"/>
            <a:ext cx="7920880" cy="738039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>
              <a:spcBef>
                <a:spcPts val="700"/>
              </a:spcBef>
              <a:defRPr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Rapid rise in pressure (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approx.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1/100 s) from the SLE5000 and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Sensormedics.</a:t>
            </a:r>
            <a:b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Greater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amplitude achieved by SLE5000 on same settings.</a:t>
            </a:r>
          </a:p>
        </p:txBody>
      </p:sp>
    </p:spTree>
    <p:extLst>
      <p:ext uri="{BB962C8B-B14F-4D97-AF65-F5344CB8AC3E}">
        <p14:creationId xmlns:p14="http://schemas.microsoft.com/office/powerpoint/2010/main" val="17108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" y="548680"/>
            <a:ext cx="7921625" cy="3095570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01363" y="4077072"/>
            <a:ext cx="177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Rapid rise in pressure in approx. 1/100 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11135" y="4077072"/>
            <a:ext cx="1749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Slower rise in pressure in approx. 1/20 s</a:t>
            </a: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 bwMode="auto">
          <a:xfrm flipV="1">
            <a:off x="1886582" y="2132856"/>
            <a:ext cx="1173616" cy="1944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0"/>
          </p:cNvCxnSpPr>
          <p:nvPr/>
        </p:nvCxnSpPr>
        <p:spPr bwMode="auto">
          <a:xfrm flipV="1">
            <a:off x="5785684" y="2132856"/>
            <a:ext cx="1322865" cy="19442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74854" y="2821155"/>
            <a:ext cx="1938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altLang="en-US" sz="1200" kern="12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Period:</a:t>
            </a:r>
            <a:br>
              <a:rPr lang="en-GB" altLang="en-US" sz="1200" kern="12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GB" altLang="en-US" sz="1200" kern="1200" dirty="0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0.1s </a:t>
            </a:r>
            <a:r>
              <a:rPr lang="en-GB" altLang="en-US" sz="1200" kern="12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at 10Hz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092" y="2821155"/>
            <a:ext cx="2100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  <a:t>Period:</a:t>
            </a:r>
            <a:b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GB" altLang="en-US" sz="1200" kern="1200" dirty="0" smtClean="0">
                <a:latin typeface="Helvetica" charset="0"/>
                <a:ea typeface="Helvetica" charset="0"/>
                <a:cs typeface="Helvetica" charset="0"/>
              </a:rPr>
              <a:t>0.1s </a:t>
            </a:r>
            <a:r>
              <a:rPr lang="en-GB" altLang="en-US" sz="1200" kern="1200" dirty="0">
                <a:latin typeface="Helvetica" charset="0"/>
                <a:ea typeface="Helvetica" charset="0"/>
                <a:cs typeface="Helvetica" charset="0"/>
              </a:rPr>
              <a:t>at 10Hz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187" y="4869160"/>
            <a:ext cx="7921626" cy="738039"/>
          </a:xfrm>
          <a:prstGeom prst="roundRect">
            <a:avLst>
              <a:gd name="adj" fmla="val 7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7C1F2"/>
            </a:solidFill>
          </a:ln>
        </p:spPr>
        <p:txBody>
          <a:bodyPr wrap="square" lIns="90000" tIns="108000" bIns="10800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The pressure wave created by the rapid rise in pressure from the SLE5000 contains much more energy than the slow rise in pressure from the other ventilators.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9878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9427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4069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975822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1222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337574" y="1628800"/>
            <a:ext cx="0" cy="108012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975822" y="2780928"/>
            <a:ext cx="736402" cy="0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987824" y="2780928"/>
            <a:ext cx="806450" cy="0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equeens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lequeen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9072</TotalTime>
  <Words>668</Words>
  <Application>Microsoft Office PowerPoint</Application>
  <PresentationFormat>On-screen Show (4:3)</PresentationFormat>
  <Paragraphs>134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SLE Limited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</dc:creator>
  <cp:lastModifiedBy>220</cp:lastModifiedBy>
  <cp:revision>123</cp:revision>
  <cp:lastPrinted>2016-11-23T10:33:35Z</cp:lastPrinted>
  <dcterms:created xsi:type="dcterms:W3CDTF">2013-03-07T12:19:27Z</dcterms:created>
  <dcterms:modified xsi:type="dcterms:W3CDTF">2018-05-24T10:03:41Z</dcterms:modified>
</cp:coreProperties>
</file>