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85" r:id="rId2"/>
    <p:sldId id="283" r:id="rId3"/>
    <p:sldId id="28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2"/>
    <p:restoredTop sz="91534" autoAdjust="0"/>
  </p:normalViewPr>
  <p:slideViewPr>
    <p:cSldViewPr snapToGrid="0" snapToObjects="1" showGuides="1">
      <p:cViewPr varScale="1">
        <p:scale>
          <a:sx n="91" d="100"/>
          <a:sy n="91" d="100"/>
        </p:scale>
        <p:origin x="166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DF44E-0F1D-5142-AB83-379D1D319ECC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9DC25-FE71-5B4B-8040-BA5B0F39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26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9A758-BB6D-C145-9DB7-2653BC3DBBC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1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5493" y="5705095"/>
            <a:ext cx="6404187" cy="775160"/>
          </a:xfrm>
        </p:spPr>
        <p:txBody>
          <a:bodyPr/>
          <a:lstStyle>
            <a:lvl1pPr marL="0" indent="0" algn="l">
              <a:buNone/>
              <a:defRPr sz="1600" cap="none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3862" y="6356350"/>
            <a:ext cx="1535818" cy="365125"/>
          </a:xfrm>
        </p:spPr>
        <p:txBody>
          <a:bodyPr/>
          <a:lstStyle>
            <a:lvl1pPr algn="r">
              <a:defRPr/>
            </a:lvl1pPr>
          </a:lstStyle>
          <a:p>
            <a:fld id="{C5D6DB62-1868-6843-8B1E-759D56E455C6}" type="datetime4">
              <a:rPr lang="en-US" smtClean="0"/>
              <a:t>January 9, 2018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65493" y="4977828"/>
            <a:ext cx="6404187" cy="645299"/>
          </a:xfrm>
        </p:spPr>
        <p:txBody>
          <a:bodyPr anchor="t"/>
          <a:lstStyle>
            <a:lvl1pPr algn="l">
              <a:defRPr sz="240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Freeform 8"/>
          <p:cNvSpPr/>
          <p:nvPr userDrawn="1"/>
        </p:nvSpPr>
        <p:spPr>
          <a:xfrm>
            <a:off x="-22302" y="-4865"/>
            <a:ext cx="2962450" cy="6876933"/>
          </a:xfrm>
          <a:custGeom>
            <a:avLst/>
            <a:gdLst>
              <a:gd name="connsiteX0" fmla="*/ 0 w 2954294"/>
              <a:gd name="connsiteY0" fmla="*/ 0 h 6858000"/>
              <a:gd name="connsiteX1" fmla="*/ 2954294 w 2954294"/>
              <a:gd name="connsiteY1" fmla="*/ 0 h 6858000"/>
              <a:gd name="connsiteX2" fmla="*/ 1930400 w 2954294"/>
              <a:gd name="connsiteY2" fmla="*/ 6858000 h 6858000"/>
              <a:gd name="connsiteX3" fmla="*/ 0 w 2954294"/>
              <a:gd name="connsiteY3" fmla="*/ 6858000 h 6858000"/>
              <a:gd name="connsiteX4" fmla="*/ 0 w 295429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94" h="6858000">
                <a:moveTo>
                  <a:pt x="0" y="0"/>
                </a:moveTo>
                <a:lnTo>
                  <a:pt x="2954294" y="0"/>
                </a:lnTo>
                <a:lnTo>
                  <a:pt x="1930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>
              <a:solidFill>
                <a:schemeClr val="lt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84" y="528011"/>
            <a:ext cx="1695880" cy="1938149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548-12E4-1D45-91A9-0CFA88601493}" type="datetime4">
              <a:rPr lang="en-US" smtClean="0"/>
              <a:t>January 9,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57200"/>
            <a:ext cx="330469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457201"/>
            <a:ext cx="4982289" cy="5719761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2057400"/>
            <a:ext cx="3304699" cy="4119563"/>
          </a:xfrm>
        </p:spPr>
        <p:txBody>
          <a:bodyPr vert="horz" lIns="0" tIns="0" rIns="0" bIns="0" rtlCol="0">
            <a:noAutofit/>
          </a:bodyPr>
          <a:lstStyle>
            <a:lvl1pPr>
              <a:defRPr lang="en-US" sz="1500" cap="none" smtClean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46DF-8B34-D540-81FA-6C37115F82BA}" type="datetime4">
              <a:rPr lang="en-US" smtClean="0"/>
              <a:t>January 9,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57200"/>
            <a:ext cx="330469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982289" cy="571976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2057400"/>
            <a:ext cx="3304699" cy="411956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7E10-32EE-CA44-989B-34CFF679782D}" type="datetime4">
              <a:rPr lang="en-US" smtClean="0"/>
              <a:t>January 9,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62F5-F6A8-8B4C-B594-BF01155CD84C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232600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365125"/>
            <a:ext cx="615505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9845-8DA3-2C4B-82A4-55BC6803988F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- Disclaim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9"/>
          <p:cNvSpPr>
            <a:spLocks noGrp="1"/>
          </p:cNvSpPr>
          <p:nvPr>
            <p:ph type="pic" sz="quarter" idx="12"/>
          </p:nvPr>
        </p:nvSpPr>
        <p:spPr>
          <a:xfrm>
            <a:off x="0" y="120650"/>
            <a:ext cx="9144000" cy="6737350"/>
          </a:xfrm>
          <a:prstGeom prst="rect">
            <a:avLst/>
          </a:prstGeom>
        </p:spPr>
        <p:txBody>
          <a:bodyPr vert="horz" lIns="121917" tIns="60958" rIns="121917" bIns="60958" anchor="ctr"/>
          <a:lstStyle>
            <a:lvl1pPr marL="0" indent="0" algn="ctr">
              <a:buNone/>
              <a:defRPr sz="2400">
                <a:solidFill>
                  <a:srgbClr val="353535"/>
                </a:solidFill>
                <a:latin typeface="+mn-lt"/>
                <a:cs typeface="Tahoma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975600" y="6332538"/>
            <a:ext cx="860425" cy="365125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 defTabSz="609585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rgbClr val="353535"/>
                </a:solidFill>
                <a:latin typeface="+mn-lt"/>
                <a:ea typeface="+mn-ea"/>
                <a:cs typeface="Tahoma"/>
              </a:defRPr>
            </a:lvl1pPr>
          </a:lstStyle>
          <a:p>
            <a:pPr>
              <a:defRPr/>
            </a:pPr>
            <a:fld id="{5035556C-432C-9145-AC14-62AA98C707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47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ow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74320" y="237592"/>
            <a:ext cx="8561819" cy="636068"/>
          </a:xfrm>
          <a:prstGeom prst="rect">
            <a:avLst/>
          </a:prstGeom>
        </p:spPr>
        <p:txBody>
          <a:bodyPr vert="horz" lIns="121917" tIns="60958" rIns="121917" bIns="60958" anchor="t" anchorCtr="0">
            <a:spAutoFit/>
          </a:bodyPr>
          <a:lstStyle>
            <a:lvl1pPr marL="0" marR="0" indent="0" algn="l" defTabSz="609585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75600" y="6332538"/>
            <a:ext cx="860425" cy="365125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 defTabSz="609585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rgbClr val="D9D9D6"/>
                </a:solidFill>
                <a:latin typeface="+mn-lt"/>
                <a:ea typeface="+mn-ea"/>
                <a:cs typeface="Tahoma"/>
              </a:defRPr>
            </a:lvl1pPr>
          </a:lstStyle>
          <a:p>
            <a:pPr>
              <a:defRPr/>
            </a:pPr>
            <a:fld id="{12A8278A-2FCA-2047-B0F3-E5038ED84B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839629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541C9-1A4D-9140-AF97-79914DA0082C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65126"/>
            <a:ext cx="8595360" cy="6892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23F2-4FC2-264E-864F-243D036847BB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274321" y="1054359"/>
            <a:ext cx="8595359" cy="625216"/>
          </a:xfrm>
        </p:spPr>
        <p:txBody>
          <a:bodyPr/>
          <a:lstStyle>
            <a:lvl1pPr>
              <a:defRPr sz="1500" cap="none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595" y="585"/>
            <a:ext cx="6412405" cy="6856829"/>
          </a:xfrm>
          <a:prstGeom prst="rect">
            <a:avLst/>
          </a:prstGeom>
        </p:spPr>
      </p:pic>
      <p:sp>
        <p:nvSpPr>
          <p:cNvPr id="17" name="Freeform 16"/>
          <p:cNvSpPr/>
          <p:nvPr userDrawn="1"/>
        </p:nvSpPr>
        <p:spPr>
          <a:xfrm>
            <a:off x="0" y="2382"/>
            <a:ext cx="3777229" cy="6855618"/>
          </a:xfrm>
          <a:custGeom>
            <a:avLst/>
            <a:gdLst>
              <a:gd name="connsiteX0" fmla="*/ 0 w 3777229"/>
              <a:gd name="connsiteY0" fmla="*/ 0 h 6855618"/>
              <a:gd name="connsiteX1" fmla="*/ 3777229 w 3777229"/>
              <a:gd name="connsiteY1" fmla="*/ 0 h 6855618"/>
              <a:gd name="connsiteX2" fmla="*/ 2753690 w 3777229"/>
              <a:gd name="connsiteY2" fmla="*/ 6855618 h 6855618"/>
              <a:gd name="connsiteX3" fmla="*/ 0 w 3777229"/>
              <a:gd name="connsiteY3" fmla="*/ 6855618 h 6855618"/>
              <a:gd name="connsiteX4" fmla="*/ 0 w 3777229"/>
              <a:gd name="connsiteY4" fmla="*/ 0 h 685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7229" h="6855618">
                <a:moveTo>
                  <a:pt x="0" y="0"/>
                </a:moveTo>
                <a:lnTo>
                  <a:pt x="3777229" y="0"/>
                </a:lnTo>
                <a:lnTo>
                  <a:pt x="2753690" y="6855618"/>
                </a:lnTo>
                <a:lnTo>
                  <a:pt x="0" y="6855618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268" y="0"/>
            <a:ext cx="128568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320" y="762001"/>
            <a:ext cx="2609557" cy="3390900"/>
          </a:xfrm>
        </p:spPr>
        <p:txBody>
          <a:bodyPr anchor="t"/>
          <a:lstStyle>
            <a:lvl1pPr>
              <a:defRPr sz="30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F548B8-EC63-0A40-80D9-D3017E1B014F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281" y="790"/>
            <a:ext cx="6424719" cy="6856419"/>
          </a:xfrm>
          <a:prstGeom prst="rect">
            <a:avLst/>
          </a:prstGeom>
        </p:spPr>
      </p:pic>
      <p:sp>
        <p:nvSpPr>
          <p:cNvPr id="17" name="Freeform 16"/>
          <p:cNvSpPr/>
          <p:nvPr userDrawn="1"/>
        </p:nvSpPr>
        <p:spPr>
          <a:xfrm>
            <a:off x="0" y="2382"/>
            <a:ext cx="3777229" cy="6855618"/>
          </a:xfrm>
          <a:custGeom>
            <a:avLst/>
            <a:gdLst>
              <a:gd name="connsiteX0" fmla="*/ 0 w 3777229"/>
              <a:gd name="connsiteY0" fmla="*/ 0 h 6855618"/>
              <a:gd name="connsiteX1" fmla="*/ 3777229 w 3777229"/>
              <a:gd name="connsiteY1" fmla="*/ 0 h 6855618"/>
              <a:gd name="connsiteX2" fmla="*/ 2753690 w 3777229"/>
              <a:gd name="connsiteY2" fmla="*/ 6855618 h 6855618"/>
              <a:gd name="connsiteX3" fmla="*/ 0 w 3777229"/>
              <a:gd name="connsiteY3" fmla="*/ 6855618 h 6855618"/>
              <a:gd name="connsiteX4" fmla="*/ 0 w 3777229"/>
              <a:gd name="connsiteY4" fmla="*/ 0 h 685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7229" h="6855618">
                <a:moveTo>
                  <a:pt x="0" y="0"/>
                </a:moveTo>
                <a:lnTo>
                  <a:pt x="3777229" y="0"/>
                </a:lnTo>
                <a:lnTo>
                  <a:pt x="2753690" y="6855618"/>
                </a:lnTo>
                <a:lnTo>
                  <a:pt x="0" y="6855618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268" y="0"/>
            <a:ext cx="128568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320" y="762001"/>
            <a:ext cx="2609557" cy="3390900"/>
          </a:xfrm>
        </p:spPr>
        <p:txBody>
          <a:bodyPr anchor="t"/>
          <a:lstStyle>
            <a:lvl1pPr>
              <a:defRPr sz="30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F548B8-EC63-0A40-80D9-D3017E1B014F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879" y="0"/>
            <a:ext cx="6471013" cy="6864350"/>
          </a:xfrm>
          <a:prstGeom prst="rect">
            <a:avLst/>
          </a:prstGeom>
        </p:spPr>
      </p:pic>
      <p:sp>
        <p:nvSpPr>
          <p:cNvPr id="17" name="Freeform 16"/>
          <p:cNvSpPr/>
          <p:nvPr userDrawn="1"/>
        </p:nvSpPr>
        <p:spPr>
          <a:xfrm>
            <a:off x="0" y="2382"/>
            <a:ext cx="3777229" cy="6855618"/>
          </a:xfrm>
          <a:custGeom>
            <a:avLst/>
            <a:gdLst>
              <a:gd name="connsiteX0" fmla="*/ 0 w 3777229"/>
              <a:gd name="connsiteY0" fmla="*/ 0 h 6855618"/>
              <a:gd name="connsiteX1" fmla="*/ 3777229 w 3777229"/>
              <a:gd name="connsiteY1" fmla="*/ 0 h 6855618"/>
              <a:gd name="connsiteX2" fmla="*/ 2753690 w 3777229"/>
              <a:gd name="connsiteY2" fmla="*/ 6855618 h 6855618"/>
              <a:gd name="connsiteX3" fmla="*/ 0 w 3777229"/>
              <a:gd name="connsiteY3" fmla="*/ 6855618 h 6855618"/>
              <a:gd name="connsiteX4" fmla="*/ 0 w 3777229"/>
              <a:gd name="connsiteY4" fmla="*/ 0 h 685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7229" h="6855618">
                <a:moveTo>
                  <a:pt x="0" y="0"/>
                </a:moveTo>
                <a:lnTo>
                  <a:pt x="3777229" y="0"/>
                </a:lnTo>
                <a:lnTo>
                  <a:pt x="2753690" y="6855618"/>
                </a:lnTo>
                <a:lnTo>
                  <a:pt x="0" y="6855618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268" y="0"/>
            <a:ext cx="128568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320" y="762001"/>
            <a:ext cx="2609557" cy="3390900"/>
          </a:xfrm>
        </p:spPr>
        <p:txBody>
          <a:bodyPr anchor="t"/>
          <a:lstStyle>
            <a:lvl1pPr>
              <a:defRPr sz="30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F548B8-EC63-0A40-80D9-D3017E1B014F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620" y="0"/>
            <a:ext cx="6445637" cy="6864350"/>
          </a:xfrm>
          <a:prstGeom prst="rect">
            <a:avLst/>
          </a:prstGeom>
        </p:spPr>
      </p:pic>
      <p:sp>
        <p:nvSpPr>
          <p:cNvPr id="17" name="Freeform 16"/>
          <p:cNvSpPr/>
          <p:nvPr userDrawn="1"/>
        </p:nvSpPr>
        <p:spPr>
          <a:xfrm>
            <a:off x="0" y="2382"/>
            <a:ext cx="3777229" cy="6855618"/>
          </a:xfrm>
          <a:custGeom>
            <a:avLst/>
            <a:gdLst>
              <a:gd name="connsiteX0" fmla="*/ 0 w 3777229"/>
              <a:gd name="connsiteY0" fmla="*/ 0 h 6855618"/>
              <a:gd name="connsiteX1" fmla="*/ 3777229 w 3777229"/>
              <a:gd name="connsiteY1" fmla="*/ 0 h 6855618"/>
              <a:gd name="connsiteX2" fmla="*/ 2753690 w 3777229"/>
              <a:gd name="connsiteY2" fmla="*/ 6855618 h 6855618"/>
              <a:gd name="connsiteX3" fmla="*/ 0 w 3777229"/>
              <a:gd name="connsiteY3" fmla="*/ 6855618 h 6855618"/>
              <a:gd name="connsiteX4" fmla="*/ 0 w 3777229"/>
              <a:gd name="connsiteY4" fmla="*/ 0 h 685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7229" h="6855618">
                <a:moveTo>
                  <a:pt x="0" y="0"/>
                </a:moveTo>
                <a:lnTo>
                  <a:pt x="3777229" y="0"/>
                </a:lnTo>
                <a:lnTo>
                  <a:pt x="2753690" y="6855618"/>
                </a:lnTo>
                <a:lnTo>
                  <a:pt x="0" y="6855618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268" y="0"/>
            <a:ext cx="128568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320" y="762001"/>
            <a:ext cx="2609557" cy="3390900"/>
          </a:xfrm>
        </p:spPr>
        <p:txBody>
          <a:bodyPr anchor="t"/>
          <a:lstStyle>
            <a:lvl1pPr>
              <a:defRPr sz="30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F548B8-EC63-0A40-80D9-D3017E1B014F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/>
          <p:cNvSpPr txBox="1"/>
          <p:nvPr userDrawn="1"/>
        </p:nvSpPr>
        <p:spPr>
          <a:xfrm>
            <a:off x="8130012" y="75324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65125"/>
            <a:ext cx="8595360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1825626"/>
            <a:ext cx="4240530" cy="4121519"/>
          </a:xfrm>
        </p:spPr>
        <p:txBody>
          <a:bodyPr/>
          <a:lstStyle>
            <a:lvl1pPr>
              <a:defRPr cap="small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4240530" cy="4121519"/>
          </a:xfrm>
        </p:spPr>
        <p:txBody>
          <a:bodyPr/>
          <a:lstStyle>
            <a:lvl1pPr>
              <a:defRPr cap="small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6887-FD88-4647-BF20-3F4B8CE36644}" type="datetime4">
              <a:rPr lang="en-US" smtClean="0"/>
              <a:t>January 9,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273844" y="1051560"/>
            <a:ext cx="8596313" cy="621792"/>
          </a:xfrm>
        </p:spPr>
        <p:txBody>
          <a:bodyPr vert="horz" lIns="0" tIns="0" rIns="0" bIns="0" rtlCol="0">
            <a:noAutofit/>
          </a:bodyPr>
          <a:lstStyle>
            <a:lvl1pPr>
              <a:defRPr lang="en-US" sz="1500" cap="none" dirty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DD9B-A8BB-B149-B592-48D9E095D655}" type="datetime4">
              <a:rPr lang="en-US" smtClean="0"/>
              <a:t>January 9,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UPS Template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365126"/>
            <a:ext cx="8595360" cy="132556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825626"/>
            <a:ext cx="8595360" cy="4117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70469" y="6490901"/>
            <a:ext cx="1595351" cy="27700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750">
                <a:solidFill>
                  <a:schemeClr val="tx2"/>
                </a:solidFill>
              </a:defRPr>
            </a:lvl1pPr>
          </a:lstStyle>
          <a:p>
            <a:fld id="{2654E000-E4D9-D94A-83B8-38A05529897C}" type="datetime4">
              <a:rPr lang="en-US" smtClean="0"/>
              <a:t>January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" y="6490901"/>
            <a:ext cx="1714500" cy="27700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r>
              <a:rPr lang="en-US"/>
              <a:t>UPS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5820" y="6490901"/>
            <a:ext cx="403860" cy="27700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750">
                <a:solidFill>
                  <a:schemeClr val="tx2"/>
                </a:solidFill>
              </a:defRPr>
            </a:lvl1pPr>
          </a:lstStyle>
          <a:p>
            <a:fld id="{29D2E43C-E7B1-2149-8B2E-8D9AA9AFA9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38944" y="6490900"/>
            <a:ext cx="526611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" dirty="0">
                <a:solidFill>
                  <a:schemeClr val="bg2">
                    <a:lumMod val="50000"/>
                  </a:schemeClr>
                </a:solidFill>
              </a:rPr>
              <a:t>Proprietary and Confidential: This presentation may not be used or disclosed to other than employees or customers, unless expressly authorized by UPS.</a:t>
            </a:r>
            <a:br>
              <a:rPr lang="en-US" sz="45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450" dirty="0">
                <a:solidFill>
                  <a:schemeClr val="bg2">
                    <a:lumMod val="50000"/>
                  </a:schemeClr>
                </a:solidFill>
              </a:rPr>
              <a:t>© 2017 United Parcel Service of America, Inc. UPS, the UPS </a:t>
            </a:r>
            <a:r>
              <a:rPr lang="en-US" sz="450" dirty="0" err="1">
                <a:solidFill>
                  <a:schemeClr val="bg2">
                    <a:lumMod val="50000"/>
                  </a:schemeClr>
                </a:solidFill>
              </a:rPr>
              <a:t>brandmark</a:t>
            </a:r>
            <a:r>
              <a:rPr lang="en-US" sz="450" dirty="0">
                <a:solidFill>
                  <a:schemeClr val="bg2">
                    <a:lumMod val="50000"/>
                  </a:schemeClr>
                </a:solidFill>
              </a:rPr>
              <a:t>, the color brown and photos are trademarks of United Parcel Service of America, Inc.</a:t>
            </a:r>
            <a:br>
              <a:rPr lang="en-US" sz="45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450" dirty="0">
                <a:solidFill>
                  <a:schemeClr val="bg2">
                    <a:lumMod val="50000"/>
                  </a:schemeClr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4600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84" r:id="rId5"/>
    <p:sldLayoutId id="2147483685" r:id="rId6"/>
    <p:sldLayoutId id="214748368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95" r:id="rId15"/>
    <p:sldLayoutId id="2147483696" r:id="rId16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1" i="0" kern="1200">
          <a:solidFill>
            <a:schemeClr val="tx2"/>
          </a:solidFill>
          <a:latin typeface="Georgia" charset="0"/>
          <a:ea typeface="Georgia" charset="0"/>
          <a:cs typeface="Georgia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/>
        <a:buNone/>
        <a:defRPr sz="1200" kern="1200" cap="none" baseline="0">
          <a:solidFill>
            <a:schemeClr val="tx2"/>
          </a:solidFill>
          <a:latin typeface="+mn-lt"/>
          <a:ea typeface="+mn-ea"/>
          <a:cs typeface="+mn-cs"/>
        </a:defRPr>
      </a:lvl1pPr>
      <a:lvl2pPr marL="203597" indent="-203597" algn="l" defTabSz="685800" rtl="0" eaLnBrk="1" latinLnBrk="0" hangingPunct="1">
        <a:lnSpc>
          <a:spcPct val="90000"/>
        </a:lnSpc>
        <a:spcBef>
          <a:spcPts val="375"/>
        </a:spcBef>
        <a:buClr>
          <a:srgbClr val="C67D30"/>
        </a:buClr>
        <a:buFont typeface="Wingdings" charset="2"/>
        <a:buChar char="§"/>
        <a:tabLst/>
        <a:defRPr sz="1050" kern="1200">
          <a:solidFill>
            <a:schemeClr val="tx2"/>
          </a:solidFill>
          <a:latin typeface="+mn-lt"/>
          <a:ea typeface="+mn-ea"/>
          <a:cs typeface="+mn-cs"/>
        </a:defRPr>
      </a:lvl2pPr>
      <a:lvl3pPr marL="429816" indent="-215504" algn="l" defTabSz="685800" rtl="0" eaLnBrk="1" latinLnBrk="0" hangingPunct="1">
        <a:lnSpc>
          <a:spcPct val="90000"/>
        </a:lnSpc>
        <a:spcBef>
          <a:spcPts val="375"/>
        </a:spcBef>
        <a:buClr>
          <a:srgbClr val="C67D30"/>
        </a:buClr>
        <a:buFont typeface="Wingdings" charset="2"/>
        <a:buChar char="§"/>
        <a:tabLst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645319" indent="-215504" algn="l" defTabSz="685800" rtl="0" eaLnBrk="1" latinLnBrk="0" hangingPunct="1">
        <a:lnSpc>
          <a:spcPct val="90000"/>
        </a:lnSpc>
        <a:spcBef>
          <a:spcPts val="375"/>
        </a:spcBef>
        <a:buClr>
          <a:srgbClr val="C67D30"/>
        </a:buClr>
        <a:buFont typeface="Wingdings" charset="2"/>
        <a:buChar char="§"/>
        <a:tabLst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860822" indent="-220266" algn="l" defTabSz="685800" rtl="0" eaLnBrk="1" latinLnBrk="0" hangingPunct="1">
        <a:lnSpc>
          <a:spcPct val="90000"/>
        </a:lnSpc>
        <a:spcBef>
          <a:spcPts val="375"/>
        </a:spcBef>
        <a:buClr>
          <a:srgbClr val="C67D30"/>
        </a:buClr>
        <a:buFont typeface="Wingdings" charset="2"/>
        <a:buChar char="§"/>
        <a:tabLst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FBC150-23A3-5F48-A91E-68ABCF9C5F89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0" y="1"/>
            <a:ext cx="9144000" cy="12356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 defTabSz="608013" rtl="0" eaLnBrk="0" fontAlgn="base" hangingPunct="0">
              <a:spcBef>
                <a:spcPct val="0"/>
              </a:spcBef>
              <a:spcAft>
                <a:spcPct val="0"/>
              </a:spcAft>
              <a:defRPr sz="59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608013" rtl="0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2pPr>
            <a:lvl3pPr algn="ctr" defTabSz="608013" rtl="0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3pPr>
            <a:lvl4pPr algn="ctr" defTabSz="608013" rtl="0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4pPr>
            <a:lvl5pPr algn="ctr" defTabSz="608013" rtl="0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5pPr>
            <a:lvl6pPr marL="457200" algn="ctr" defTabSz="608013" rtl="0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6pPr>
            <a:lvl7pPr marL="914400" algn="ctr" defTabSz="608013" rtl="0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7pPr>
            <a:lvl8pPr marL="1371600" algn="ctr" defTabSz="608013" rtl="0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8pPr>
            <a:lvl9pPr marL="1828800" algn="ctr" defTabSz="608013" rtl="0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200" b="1" dirty="0">
                <a:latin typeface="Georgia" panose="02040502050405020303" pitchFamily="18" charset="0"/>
              </a:rPr>
              <a:t>Customized Declared Value with UPS Capital</a:t>
            </a:r>
          </a:p>
          <a:p>
            <a:r>
              <a:rPr lang="en-US" sz="2000" i="1" dirty="0"/>
              <a:t>Expect the unexpected and be prepared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3714" y="2097450"/>
            <a:ext cx="2866464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bg1"/>
                </a:solidFill>
                <a:latin typeface="Georgia"/>
                <a:cs typeface="Georgia"/>
              </a:rPr>
              <a:t>Mode</a:t>
            </a:r>
            <a:r>
              <a:rPr lang="en-US" dirty="0">
                <a:solidFill>
                  <a:schemeClr val="bg1"/>
                </a:solidFill>
              </a:rPr>
              <a:t>- and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  <a:latin typeface="Georgia"/>
                <a:cs typeface="Georgia"/>
              </a:rPr>
              <a:t>carrier</a:t>
            </a:r>
            <a:r>
              <a:rPr lang="en-US" dirty="0">
                <a:solidFill>
                  <a:schemeClr val="bg1"/>
                </a:solidFill>
              </a:rPr>
              <a:t>-agnostic.</a:t>
            </a:r>
          </a:p>
          <a:p>
            <a:endParaRPr lang="en-US" dirty="0">
              <a:solidFill>
                <a:srgbClr val="353535"/>
              </a:solidFill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-1" y="1235646"/>
            <a:ext cx="4168774" cy="5166313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>
            <a:lvl1pPr marL="457189" indent="-457189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Font typeface="Arial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Protect </a:t>
            </a:r>
            <a:r>
              <a:rPr lang="en-GB" sz="1800" b="1" dirty="0">
                <a:solidFill>
                  <a:schemeClr val="bg1"/>
                </a:solidFill>
              </a:rPr>
              <a:t>high-value, time-sensitive,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b="1" dirty="0">
                <a:solidFill>
                  <a:schemeClr val="bg1"/>
                </a:solidFill>
              </a:rPr>
              <a:t>perishable</a:t>
            </a:r>
            <a:r>
              <a:rPr lang="en-GB" sz="1800" dirty="0">
                <a:solidFill>
                  <a:schemeClr val="bg1"/>
                </a:solidFill>
              </a:rPr>
              <a:t> or </a:t>
            </a:r>
            <a:r>
              <a:rPr lang="en-GB" sz="1800" b="1" dirty="0">
                <a:solidFill>
                  <a:schemeClr val="bg1"/>
                </a:solidFill>
              </a:rPr>
              <a:t>hard-to-value items</a:t>
            </a:r>
          </a:p>
          <a:p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bg1"/>
                </a:solidFill>
              </a:rPr>
              <a:t>Fully customizable </a:t>
            </a:r>
          </a:p>
          <a:p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Coverage </a:t>
            </a:r>
            <a:r>
              <a:rPr lang="en-GB" sz="1800" b="1" dirty="0">
                <a:solidFill>
                  <a:schemeClr val="bg1"/>
                </a:solidFill>
              </a:rPr>
              <a:t>up to your sales price </a:t>
            </a:r>
            <a:r>
              <a:rPr lang="en-GB" sz="1800" dirty="0">
                <a:solidFill>
                  <a:schemeClr val="bg1"/>
                </a:solidFill>
              </a:rPr>
              <a:t>– not only replacement cost</a:t>
            </a:r>
          </a:p>
          <a:p>
            <a:pPr marL="0" indent="0">
              <a:buNone/>
            </a:pPr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bg1"/>
                </a:solidFill>
              </a:rPr>
              <a:t>No upfront costs</a:t>
            </a:r>
          </a:p>
          <a:p>
            <a:endParaRPr lang="en-GB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bg1"/>
                </a:solidFill>
              </a:rPr>
              <a:t>Single touch point: </a:t>
            </a:r>
            <a:r>
              <a:rPr lang="en-GB" sz="1800" dirty="0">
                <a:solidFill>
                  <a:schemeClr val="bg1"/>
                </a:solidFill>
              </a:rPr>
              <a:t>Through UPS shipping systems and one UPS bill</a:t>
            </a:r>
          </a:p>
          <a:p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bg1"/>
                </a:solidFill>
              </a:rPr>
              <a:t>Streamlined claims process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774" y="1228727"/>
            <a:ext cx="4975225" cy="517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7035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789" r="5789"/>
          <a:stretch>
            <a:fillRect/>
          </a:stretch>
        </p:blipFill>
        <p:spPr>
          <a:xfrm>
            <a:off x="3450097" y="1218281"/>
            <a:ext cx="5702369" cy="5183676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FBC150-23A3-5F48-A91E-68ABCF9C5F89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0" y="1"/>
            <a:ext cx="9144000" cy="12356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defPPr>
              <a:defRPr lang="en-US"/>
            </a:defPPr>
            <a:lvl1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latin typeface="Georgia" panose="02040502050405020303" pitchFamily="18" charset="0"/>
                <a:ea typeface="ＭＳ Ｐゴシック" charset="0"/>
                <a:cs typeface="ＭＳ Ｐゴシック" charset="0"/>
              </a:defRPr>
            </a:lvl1pPr>
            <a:lvl2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2pPr>
            <a:lvl3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3pPr>
            <a:lvl4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4pPr>
            <a:lvl5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5pPr>
            <a:lvl6pPr marL="4572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6pPr>
            <a:lvl7pPr marL="9144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7pPr>
            <a:lvl8pPr marL="13716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8pPr>
            <a:lvl9pPr marL="18288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Cargo Insurance with UPS Capital</a:t>
            </a:r>
          </a:p>
          <a:p>
            <a:r>
              <a:rPr lang="en-US" b="0" i="1" dirty="0">
                <a:latin typeface="+mn-lt"/>
              </a:rPr>
              <a:t>Provides a peace of mind for your entire supply chain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3714" y="2097450"/>
            <a:ext cx="2866464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bg1"/>
                </a:solidFill>
                <a:latin typeface="Georgia"/>
                <a:cs typeface="Georgia"/>
              </a:rPr>
              <a:t>Mode</a:t>
            </a:r>
            <a:r>
              <a:rPr lang="en-US" dirty="0">
                <a:solidFill>
                  <a:schemeClr val="bg1"/>
                </a:solidFill>
              </a:rPr>
              <a:t>- and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  <a:latin typeface="Georgia"/>
                <a:cs typeface="Georgia"/>
              </a:rPr>
              <a:t>carrier</a:t>
            </a:r>
            <a:r>
              <a:rPr lang="en-US" dirty="0">
                <a:solidFill>
                  <a:schemeClr val="bg1"/>
                </a:solidFill>
              </a:rPr>
              <a:t>-agnostic.</a:t>
            </a:r>
          </a:p>
          <a:p>
            <a:endParaRPr lang="en-US" dirty="0">
              <a:solidFill>
                <a:srgbClr val="353535"/>
              </a:solidFill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5388" y="1235645"/>
            <a:ext cx="3450097" cy="5166313"/>
          </a:xfrm>
          <a:prstGeom prst="rect">
            <a:avLst/>
          </a:prstGeom>
          <a:solidFill>
            <a:schemeClr val="accent6">
              <a:lumMod val="75000"/>
              <a:lumOff val="25000"/>
            </a:schemeClr>
          </a:solidFill>
        </p:spPr>
        <p:txBody>
          <a:bodyPr/>
          <a:lstStyle>
            <a:lvl1pPr marL="457189" indent="-457189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Font typeface="Arial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chemeClr val="bg1"/>
                </a:solidFill>
              </a:rPr>
              <a:t>All modes of transport covered: </a:t>
            </a:r>
            <a:r>
              <a:rPr lang="en-US" sz="1800" b="1" dirty="0">
                <a:solidFill>
                  <a:schemeClr val="bg1"/>
                </a:solidFill>
                <a:cs typeface="Georgia"/>
              </a:rPr>
              <a:t>Mail, parcel and container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Georgia"/>
              </a:rPr>
              <a:t>Simple</a:t>
            </a:r>
            <a:r>
              <a:rPr lang="en-US" sz="1800" b="1" dirty="0">
                <a:solidFill>
                  <a:schemeClr val="bg1"/>
                </a:solidFill>
              </a:rPr>
              <a:t> policies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with annual billing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Georgia"/>
              </a:rPr>
              <a:t>Fast </a:t>
            </a:r>
            <a:r>
              <a:rPr lang="en-US" sz="1800" dirty="0">
                <a:solidFill>
                  <a:schemeClr val="bg1"/>
                </a:solidFill>
                <a:cs typeface="Georgia"/>
              </a:rPr>
              <a:t>and</a:t>
            </a:r>
            <a:r>
              <a:rPr lang="en-US" sz="1800" b="1" dirty="0">
                <a:solidFill>
                  <a:schemeClr val="bg1"/>
                </a:solidFill>
                <a:cs typeface="Georgia"/>
              </a:rPr>
              <a:t> easy </a:t>
            </a:r>
            <a:r>
              <a:rPr lang="en-US" sz="1800" dirty="0">
                <a:solidFill>
                  <a:schemeClr val="bg1"/>
                </a:solidFill>
              </a:rPr>
              <a:t>claims processing</a:t>
            </a:r>
          </a:p>
          <a:p>
            <a:pPr marL="0" lv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Georgia"/>
              </a:rPr>
              <a:t>Robust, flexible policies </a:t>
            </a:r>
            <a:r>
              <a:rPr lang="en-US" sz="1800" dirty="0">
                <a:solidFill>
                  <a:schemeClr val="bg1"/>
                </a:solidFill>
                <a:cs typeface="Georgia"/>
              </a:rPr>
              <a:t>based </a:t>
            </a:r>
            <a:br>
              <a:rPr lang="en-US" sz="1800" dirty="0">
                <a:solidFill>
                  <a:schemeClr val="bg1"/>
                </a:solidFill>
                <a:cs typeface="Georgia"/>
              </a:rPr>
            </a:br>
            <a:r>
              <a:rPr lang="en-US" sz="1800" dirty="0">
                <a:solidFill>
                  <a:schemeClr val="bg1"/>
                </a:solidFill>
                <a:cs typeface="Georgia"/>
              </a:rPr>
              <a:t>on precisely </a:t>
            </a:r>
            <a:r>
              <a:rPr lang="en-US" sz="1800" b="1" dirty="0">
                <a:solidFill>
                  <a:schemeClr val="bg1"/>
                </a:solidFill>
                <a:cs typeface="Georgia"/>
              </a:rPr>
              <a:t>what and </a:t>
            </a:r>
            <a:br>
              <a:rPr lang="en-US" sz="1800" b="1" dirty="0">
                <a:solidFill>
                  <a:schemeClr val="bg1"/>
                </a:solidFill>
                <a:cs typeface="Georgia"/>
              </a:rPr>
            </a:br>
            <a:r>
              <a:rPr lang="en-US" sz="1800" b="1" dirty="0">
                <a:solidFill>
                  <a:schemeClr val="bg1"/>
                </a:solidFill>
                <a:cs typeface="Georgia"/>
              </a:rPr>
              <a:t>how you ship</a:t>
            </a:r>
          </a:p>
          <a:p>
            <a:endParaRPr lang="en-US" sz="1800" dirty="0">
              <a:solidFill>
                <a:srgbClr val="353535"/>
              </a:solidFill>
            </a:endParaRP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353535"/>
              </a:solidFill>
              <a:cs typeface="Arial"/>
            </a:endParaRPr>
          </a:p>
          <a:p>
            <a:pPr marL="0" lv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20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29" y="1020417"/>
            <a:ext cx="6121826" cy="536611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140439" y="1228907"/>
            <a:ext cx="2989706" cy="5157623"/>
          </a:xfrm>
          <a:prstGeom prst="rect">
            <a:avLst/>
          </a:prstGeom>
          <a:solidFill>
            <a:srgbClr val="009CBD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7"/>
          <p:cNvSpPr txBox="1">
            <a:spLocks/>
          </p:cNvSpPr>
          <p:nvPr/>
        </p:nvSpPr>
        <p:spPr>
          <a:xfrm>
            <a:off x="6082070" y="1228907"/>
            <a:ext cx="3102904" cy="6142563"/>
          </a:xfrm>
          <a:prstGeom prst="rect">
            <a:avLst/>
          </a:prstGeom>
        </p:spPr>
        <p:txBody>
          <a:bodyPr/>
          <a:lstStyle>
            <a:lvl1pPr marL="457189" indent="-457189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Font typeface="Arial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Insurance coverage for </a:t>
            </a:r>
            <a:r>
              <a:rPr lang="en-US" sz="1800" b="1" dirty="0">
                <a:solidFill>
                  <a:srgbClr val="FFFFFF"/>
                </a:solidFill>
              </a:rPr>
              <a:t>Jewelry, Watches, Precious Metals </a:t>
            </a:r>
            <a:r>
              <a:rPr lang="en-US" sz="1800" dirty="0">
                <a:solidFill>
                  <a:srgbClr val="FFFFFF"/>
                </a:solidFill>
              </a:rPr>
              <a:t>and</a:t>
            </a:r>
            <a:r>
              <a:rPr lang="en-US" sz="1800" b="1" dirty="0">
                <a:solidFill>
                  <a:srgbClr val="FFFFFF"/>
                </a:solidFill>
              </a:rPr>
              <a:t> Gem Stones</a:t>
            </a:r>
          </a:p>
          <a:p>
            <a:pPr marL="0" lvl="1" indent="0"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marL="0" lvl="1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Up to XXX </a:t>
            </a:r>
            <a:r>
              <a:rPr lang="en-US" sz="1800" dirty="0">
                <a:solidFill>
                  <a:srgbClr val="FFFFFF"/>
                </a:solidFill>
              </a:rPr>
              <a:t>per package</a:t>
            </a:r>
          </a:p>
          <a:p>
            <a:pPr marL="0" lvl="1" indent="0"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marL="0" lvl="1" indent="0">
              <a:buNone/>
            </a:pPr>
            <a:r>
              <a:rPr lang="en-US" sz="1800" b="1" dirty="0">
                <a:solidFill>
                  <a:schemeClr val="bg1"/>
                </a:solidFill>
              </a:rPr>
              <a:t>Technology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FFFFFF"/>
                </a:solidFill>
              </a:rPr>
              <a:t>designed to mitigate risk and streamline package preparation</a:t>
            </a:r>
          </a:p>
          <a:p>
            <a:pPr marL="0" lvl="1" indent="0"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marL="0" lvl="1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No set up charges </a:t>
            </a:r>
            <a:r>
              <a:rPr lang="en-US" sz="1800" dirty="0">
                <a:solidFill>
                  <a:srgbClr val="FFFFFF"/>
                </a:solidFill>
              </a:rPr>
              <a:t>or annual fees</a:t>
            </a:r>
          </a:p>
          <a:p>
            <a:pPr marL="0" lvl="1" indent="0"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marL="0" lvl="1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Streamlined </a:t>
            </a:r>
            <a:r>
              <a:rPr lang="en-US" sz="1800" b="1" dirty="0">
                <a:solidFill>
                  <a:srgbClr val="FFFFFF"/>
                </a:solidFill>
              </a:rPr>
              <a:t>efficient claims process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55019" y="6373278"/>
            <a:ext cx="8604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/>
            <a:fld id="{F17044A8-3AE8-1A4F-8E48-A6EE3F2057DB}" type="slidenum">
              <a:rPr lang="en-US" altLang="en-US" sz="1300" smtClean="0">
                <a:solidFill>
                  <a:schemeClr val="bg1"/>
                </a:solidFill>
              </a:rPr>
              <a:t>3</a:t>
            </a:fld>
            <a:endParaRPr lang="en-US" altLang="en-US" sz="13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32345" y="330005"/>
            <a:ext cx="6178908" cy="142433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8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1"/>
            <a:ext cx="9144000" cy="12289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defPPr>
              <a:defRPr lang="en-US"/>
            </a:defPPr>
            <a:lvl1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latin typeface="Georgia" panose="02040502050405020303" pitchFamily="18" charset="0"/>
                <a:ea typeface="ＭＳ Ｐゴシック" charset="0"/>
                <a:cs typeface="ＭＳ Ｐゴシック" charset="0"/>
              </a:defRPr>
            </a:lvl1pPr>
            <a:lvl2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2pPr>
            <a:lvl3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3pPr>
            <a:lvl4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4pPr>
            <a:lvl5pPr algn="ctr" defTabSz="608013" eaLnBrk="0" fontAlgn="base" hangingPunct="0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5pPr>
            <a:lvl6pPr marL="4572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6pPr>
            <a:lvl7pPr marL="9144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7pPr>
            <a:lvl8pPr marL="13716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8pPr>
            <a:lvl9pPr marL="1828800" algn="ctr" defTabSz="608013" fontAlgn="base">
              <a:spcBef>
                <a:spcPct val="0"/>
              </a:spcBef>
              <a:spcAft>
                <a:spcPct val="0"/>
              </a:spcAft>
              <a:defRPr sz="5900">
                <a:latin typeface="Georgia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UPS Capital Elite™ for High-Value Goods</a:t>
            </a:r>
          </a:p>
          <a:p>
            <a:r>
              <a:rPr lang="en-US" b="0" i="1" dirty="0">
                <a:latin typeface="+mj-lt"/>
              </a:rPr>
              <a:t>Protection for your “</a:t>
            </a:r>
            <a:r>
              <a:rPr lang="en-US" b="0" i="1" dirty="0" err="1">
                <a:latin typeface="+mj-lt"/>
              </a:rPr>
              <a:t>valuable”s</a:t>
            </a:r>
            <a:endParaRPr lang="en-US" b="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696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 animBg="1"/>
    </p:bldLst>
  </p:timing>
</p:sld>
</file>

<file path=ppt/theme/theme1.xml><?xml version="1.0" encoding="utf-8"?>
<a:theme xmlns:a="http://schemas.openxmlformats.org/drawingml/2006/main" name="UPS Theme">
  <a:themeElements>
    <a:clrScheme name="UPS V4">
      <a:dk1>
        <a:srgbClr val="000000"/>
      </a:dk1>
      <a:lt1>
        <a:srgbClr val="FFFFFF"/>
      </a:lt1>
      <a:dk2>
        <a:srgbClr val="585454"/>
      </a:dk2>
      <a:lt2>
        <a:srgbClr val="DEDAD6"/>
      </a:lt2>
      <a:accent1>
        <a:srgbClr val="0E2554"/>
      </a:accent1>
      <a:accent2>
        <a:srgbClr val="75871D"/>
      </a:accent2>
      <a:accent3>
        <a:srgbClr val="C57C2F"/>
      </a:accent3>
      <a:accent4>
        <a:srgbClr val="00847D"/>
      </a:accent4>
      <a:accent5>
        <a:srgbClr val="416DA8"/>
      </a:accent5>
      <a:accent6>
        <a:srgbClr val="163F34"/>
      </a:accent6>
      <a:hlink>
        <a:srgbClr val="FFD000"/>
      </a:hlink>
      <a:folHlink>
        <a:srgbClr val="910047"/>
      </a:folHlink>
    </a:clrScheme>
    <a:fontScheme name="Office 2">
      <a:majorFont>
        <a:latin typeface="Verdan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PS_Interim_PPT Template 4x3 021517" id="{91F86AE3-D862-F545-88B8-9B027CBE6F56}" vid="{68CF67E5-51FB-4F48-B573-46E3B74CBA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UPS_Interim_PPT Template 4x3 021517</Template>
  <TotalTime>184</TotalTime>
  <Words>140</Words>
  <Application>Microsoft Office PowerPoint</Application>
  <PresentationFormat>On-screen Show (4:3)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MS PGothic</vt:lpstr>
      <vt:lpstr>Arial</vt:lpstr>
      <vt:lpstr>Calibri</vt:lpstr>
      <vt:lpstr>Georgia</vt:lpstr>
      <vt:lpstr>Tahoma</vt:lpstr>
      <vt:lpstr>Verdana</vt:lpstr>
      <vt:lpstr>Wingdings</vt:lpstr>
      <vt:lpstr>UPS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Katelyn Elliott</dc:creator>
  <cp:lastModifiedBy>Office 210</cp:lastModifiedBy>
  <cp:revision>23</cp:revision>
  <dcterms:created xsi:type="dcterms:W3CDTF">2017-06-21T14:40:02Z</dcterms:created>
  <dcterms:modified xsi:type="dcterms:W3CDTF">2018-01-09T14:45:43Z</dcterms:modified>
</cp:coreProperties>
</file>